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8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29.xml" ContentType="application/vnd.openxmlformats-officedocument.presentationml.slide+xml"/>
  <Override PartName="/ppt/slides/slide45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44.xml" ContentType="application/vnd.openxmlformats-officedocument.presentationml.slide+xml"/>
  <Override PartName="/ppt/slides/slide46.xml" ContentType="application/vnd.openxmlformats-officedocument.presentationml.slide+xml"/>
  <Override PartName="/ppt/slides/slide42.xml" ContentType="application/vnd.openxmlformats-officedocument.presentationml.slide+xml"/>
  <Override PartName="/ppt/slides/slide33.xml" ContentType="application/vnd.openxmlformats-officedocument.presentationml.slide+xml"/>
  <Override PartName="/ppt/slides/slide43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57"/>
  </p:notesMasterIdLst>
  <p:sldIdLst>
    <p:sldId id="324" r:id="rId3"/>
    <p:sldId id="322" r:id="rId4"/>
    <p:sldId id="306" r:id="rId5"/>
    <p:sldId id="267" r:id="rId6"/>
    <p:sldId id="258" r:id="rId7"/>
    <p:sldId id="259" r:id="rId8"/>
    <p:sldId id="296" r:id="rId9"/>
    <p:sldId id="262" r:id="rId10"/>
    <p:sldId id="263" r:id="rId11"/>
    <p:sldId id="264" r:id="rId12"/>
    <p:sldId id="265" r:id="rId13"/>
    <p:sldId id="268" r:id="rId14"/>
    <p:sldId id="266" r:id="rId15"/>
    <p:sldId id="269" r:id="rId16"/>
    <p:sldId id="270" r:id="rId17"/>
    <p:sldId id="271" r:id="rId18"/>
    <p:sldId id="272" r:id="rId19"/>
    <p:sldId id="274" r:id="rId20"/>
    <p:sldId id="273" r:id="rId21"/>
    <p:sldId id="275" r:id="rId22"/>
    <p:sldId id="276" r:id="rId23"/>
    <p:sldId id="277" r:id="rId24"/>
    <p:sldId id="260" r:id="rId25"/>
    <p:sldId id="288" r:id="rId26"/>
    <p:sldId id="261" r:id="rId27"/>
    <p:sldId id="278" r:id="rId28"/>
    <p:sldId id="300" r:id="rId29"/>
    <p:sldId id="301" r:id="rId30"/>
    <p:sldId id="280" r:id="rId31"/>
    <p:sldId id="313" r:id="rId32"/>
    <p:sldId id="282" r:id="rId33"/>
    <p:sldId id="325" r:id="rId34"/>
    <p:sldId id="308" r:id="rId35"/>
    <p:sldId id="310" r:id="rId36"/>
    <p:sldId id="311" r:id="rId37"/>
    <p:sldId id="281" r:id="rId38"/>
    <p:sldId id="314" r:id="rId39"/>
    <p:sldId id="283" r:id="rId40"/>
    <p:sldId id="299" r:id="rId41"/>
    <p:sldId id="279" r:id="rId42"/>
    <p:sldId id="316" r:id="rId43"/>
    <p:sldId id="286" r:id="rId44"/>
    <p:sldId id="290" r:id="rId45"/>
    <p:sldId id="321" r:id="rId46"/>
    <p:sldId id="302" r:id="rId47"/>
    <p:sldId id="318" r:id="rId48"/>
    <p:sldId id="320" r:id="rId49"/>
    <p:sldId id="317" r:id="rId50"/>
    <p:sldId id="319" r:id="rId51"/>
    <p:sldId id="289" r:id="rId52"/>
    <p:sldId id="287" r:id="rId53"/>
    <p:sldId id="291" r:id="rId54"/>
    <p:sldId id="297" r:id="rId55"/>
    <p:sldId id="298" r:id="rId56"/>
  </p:sldIdLst>
  <p:sldSz cx="18288000" cy="10287000"/>
  <p:notesSz cx="6858000" cy="9144000"/>
  <p:embeddedFontLst>
    <p:embeddedFont>
      <p:font typeface="맑은 고딕" panose="020B0503020000020004" pitchFamily="50" charset="-127"/>
      <p:regular r:id="rId58"/>
      <p:bold r:id="rId59"/>
    </p:embeddedFont>
    <p:embeddedFont>
      <p:font typeface="프리젠테이션 Bold" panose="020B0600000101010101" charset="-127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947"/>
    <a:srgbClr val="0B0933"/>
    <a:srgbClr val="FFFF00"/>
    <a:srgbClr val="1B0E78"/>
    <a:srgbClr val="160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32" autoAdjust="0"/>
  </p:normalViewPr>
  <p:slideViewPr>
    <p:cSldViewPr>
      <p:cViewPr varScale="1">
        <p:scale>
          <a:sx n="56" d="100"/>
          <a:sy n="56" d="100"/>
        </p:scale>
        <p:origin x="63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6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customXml" Target="../customXml/item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4E077-4711-47AC-842E-6E3CA576A6FF}" type="datetimeFigureOut">
              <a:rPr lang="ko-KR" altLang="en-US" smtClean="0"/>
              <a:t>2026-07-03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0F681-6017-4C2B-A158-B0E8285BDF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30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004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9053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0F681-6017-4C2B-A158-B0E8285BDF1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339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0F681-6017-4C2B-A158-B0E8285BDF1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810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0F681-6017-4C2B-A158-B0E8285BDF1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496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0F681-6017-4C2B-A158-B0E8285BDF1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880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6884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18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791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75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64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693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08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8192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994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090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0F681-6017-4C2B-A158-B0E8285BDF17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574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32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43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8288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8800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8800" rtl="0" eaLnBrk="1" latinLnBrk="0" hangingPunct="1">
        <a:spcBef>
          <a:spcPct val="20000"/>
        </a:spcBef>
        <a:buFont typeface="Arial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spcBef>
          <a:spcPct val="20000"/>
        </a:spcBef>
        <a:buFont typeface="Arial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"/>
          <p:cNvGrpSpPr/>
          <p:nvPr/>
        </p:nvGrpSpPr>
        <p:grpSpPr>
          <a:xfrm>
            <a:off x="3" y="2"/>
            <a:ext cx="18668995" cy="10286998"/>
            <a:chOff x="-112915" y="-515847"/>
            <a:chExt cx="5532906" cy="1671199"/>
          </a:xfrm>
        </p:grpSpPr>
        <p:sp>
          <p:nvSpPr>
            <p:cNvPr id="10" name="Freeform 3"/>
            <p:cNvSpPr/>
            <p:nvPr/>
          </p:nvSpPr>
          <p:spPr>
            <a:xfrm>
              <a:off x="-112915" y="-515847"/>
              <a:ext cx="5419990" cy="1671199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00947"/>
            </a:solidFill>
          </p:spPr>
        </p:sp>
        <p:sp>
          <p:nvSpPr>
            <p:cNvPr id="11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1828800" y="3750000"/>
            <a:ext cx="620000" cy="4600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828800" y="3900000"/>
            <a:ext cx="120000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700" b="1" spc="400" dirty="0" err="1" smtClean="0">
                <a:solidFill>
                  <a:srgbClr val="E8A33D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한국철강협회</a:t>
            </a:r>
            <a:endParaRPr lang="en-US" altLang="ko-KR" sz="1700" dirty="0">
              <a:solidFill>
                <a:srgbClr val="E8A33D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0" y="4500000"/>
            <a:ext cx="15200000" cy="24327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4000"/>
              </a:lnSpc>
            </a:pPr>
            <a:r>
              <a:rPr sz="7600" b="1" dirty="0" err="1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철강수입</a:t>
            </a:r>
            <a:r>
              <a:rPr sz="7600" b="1" dirty="0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sz="7600" b="1" dirty="0" err="1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승인시스템</a:t>
            </a:r>
            <a:endParaRPr sz="7600" b="1" dirty="0">
              <a:solidFill>
                <a:srgbClr val="FFFFFF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algn="l">
              <a:lnSpc>
                <a:spcPct val="104000"/>
              </a:lnSpc>
            </a:pPr>
            <a:r>
              <a:rPr sz="7600" b="1" dirty="0" err="1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사용자</a:t>
            </a:r>
            <a:r>
              <a:rPr sz="7600" b="1" dirty="0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7600" b="1" dirty="0" smtClean="0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가입 및 이용 </a:t>
            </a:r>
            <a:r>
              <a:rPr sz="7600" b="1" dirty="0" err="1" smtClean="0">
                <a:solidFill>
                  <a:srgbClr val="FFFFFF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매뉴얼</a:t>
            </a:r>
            <a:endParaRPr sz="7600" b="1" dirty="0">
              <a:solidFill>
                <a:srgbClr val="FFFFFF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7250000"/>
            <a:ext cx="150000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700" b="0" dirty="0">
                <a:solidFill>
                  <a:srgbClr val="BFDBFE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STAMP  · </a:t>
            </a:r>
            <a:r>
              <a:rPr lang="en-US" sz="1700" dirty="0" smtClean="0">
                <a:solidFill>
                  <a:srgbClr val="BFDBFE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Steel</a:t>
            </a:r>
            <a:r>
              <a:rPr sz="1700" b="0" dirty="0" smtClean="0">
                <a:solidFill>
                  <a:srgbClr val="BFDBFE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en-US" sz="1700" dirty="0">
                <a:solidFill>
                  <a:srgbClr val="BFDBFE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Trade Analysis &amp; Monitoring Platform</a:t>
            </a:r>
            <a:endParaRPr sz="1700" b="0" dirty="0">
              <a:solidFill>
                <a:srgbClr val="BFDBFE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14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57500"/>
            <a:ext cx="16137600" cy="7416910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1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2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9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40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86690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회사정보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업종선택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‘</a:t>
            </a: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주소검색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주소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[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국문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영문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] &gt;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 시 이용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보세구역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선택항목을 체크합니다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2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182600" y="8039100"/>
            <a:ext cx="4343400" cy="10668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 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이용 보세구역 無 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-&gt; </a:t>
            </a:r>
            <a:r>
              <a:rPr lang="en-US" altLang="ko-KR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‘</a:t>
            </a:r>
            <a:r>
              <a:rPr lang="ko-KR" altLang="en-US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없음</a:t>
            </a:r>
            <a:r>
              <a:rPr lang="en-US" altLang="ko-KR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’ </a:t>
            </a:r>
            <a:r>
              <a:rPr lang="ko-KR" altLang="en-US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선택</a:t>
            </a:r>
            <a:endParaRPr lang="en-US" altLang="ko-KR" b="1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 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이용 보세구역 有 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-&gt; </a:t>
            </a:r>
            <a:r>
              <a:rPr lang="ko-KR" altLang="en-US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항목선택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보세구역 여러 개 이용 </a:t>
            </a:r>
            <a:r>
              <a:rPr lang="ko-KR" altLang="en-US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시 </a:t>
            </a:r>
            <a:r>
              <a:rPr lang="en-US" altLang="ko-KR" b="1" dirty="0" smtClean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‘</a:t>
            </a:r>
            <a:r>
              <a:rPr lang="ko-KR" altLang="en-US" b="1" dirty="0" err="1" smtClean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중복선택</a:t>
            </a:r>
            <a:r>
              <a:rPr lang="en-US" altLang="ko-KR" b="1" dirty="0" smtClean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’</a:t>
            </a:r>
            <a:r>
              <a:rPr lang="ko-KR" altLang="en-US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가능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)</a:t>
            </a:r>
            <a:endParaRPr lang="ko-KR" altLang="en-US" b="1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772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917612"/>
            <a:ext cx="15674400" cy="7369388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3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7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28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4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25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26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60020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회사정보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보유 보세장치장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사업자등록증 업로드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‘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회원가입 요청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후 최종 가입승인 시 서비스 이용이 가능합니다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endParaRPr lang="en-US" sz="32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209800" y="8801100"/>
            <a:ext cx="139446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4218920" y="5325956"/>
            <a:ext cx="3657600" cy="10668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보유하신 보세장치장 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있을 시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,</a:t>
            </a:r>
            <a:b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‘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행 추가</a:t>
            </a:r>
            <a:r>
              <a:rPr lang="en-US" altLang="ko-KR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＇</a:t>
            </a:r>
            <a:r>
              <a:rPr lang="ko-KR" altLang="en-US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버튼을 눌러 등록 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14020800" y="2862761"/>
            <a:ext cx="2026920" cy="7567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33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390900"/>
            <a:ext cx="18287999" cy="3084620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3817520"/>
            <a:ext cx="11389389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/>
            </a:r>
            <a:b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</a:b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857500"/>
            <a:ext cx="16534800" cy="738733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3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4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0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2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3411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58849"/>
              <a:chOff x="1495249" y="1614411"/>
              <a:chExt cx="14090964" cy="558849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01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관리자 및 최초가입자가 시스템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최종가입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승인완료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후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메인화면에서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회사관리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관리 탭을 선택합니다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5" name="직사각형 24"/>
          <p:cNvSpPr/>
          <p:nvPr/>
        </p:nvSpPr>
        <p:spPr>
          <a:xfrm>
            <a:off x="1238884" y="6362700"/>
            <a:ext cx="1092836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33700"/>
            <a:ext cx="16534800" cy="7282290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3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4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0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2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2039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회사관리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관리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이메일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/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이름 조회 후 직원 미등록 시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초대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버튼을 누릅니다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5" name="직사각형 24"/>
          <p:cNvSpPr/>
          <p:nvPr/>
        </p:nvSpPr>
        <p:spPr>
          <a:xfrm>
            <a:off x="7543800" y="4686300"/>
            <a:ext cx="1295400" cy="5755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945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881328"/>
            <a:ext cx="16534800" cy="7367572"/>
          </a:xfrm>
          <a:prstGeom prst="rect">
            <a:avLst/>
          </a:prstGeom>
        </p:spPr>
      </p:pic>
      <p:grpSp>
        <p:nvGrpSpPr>
          <p:cNvPr id="41" name="그룹 40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42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6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7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3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44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45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2039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회사관리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관리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초대 정보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항목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초대할 직원의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이메일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입력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유형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＇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선택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저장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 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발송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버튼을 누릅니다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5" name="직사각형 24"/>
          <p:cNvSpPr/>
          <p:nvPr/>
        </p:nvSpPr>
        <p:spPr>
          <a:xfrm>
            <a:off x="11887200" y="5524500"/>
            <a:ext cx="5517054" cy="3886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70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3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4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0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2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23444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초대할 직원의 이메일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초대할 직원의 이메일 확인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계정 등록하기 버튼을 누릅니다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825655"/>
            <a:ext cx="16534800" cy="7461345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676400" y="7505700"/>
            <a:ext cx="3581400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57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5"/>
          <p:cNvGrpSpPr/>
          <p:nvPr/>
        </p:nvGrpSpPr>
        <p:grpSpPr>
          <a:xfrm>
            <a:off x="-14289" y="1326622"/>
            <a:ext cx="18302289" cy="1970972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37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2"/>
          <p:cNvGrpSpPr/>
          <p:nvPr/>
        </p:nvGrpSpPr>
        <p:grpSpPr>
          <a:xfrm>
            <a:off x="-14289" y="-365169"/>
            <a:ext cx="18302289" cy="1941620"/>
            <a:chOff x="0" y="0"/>
            <a:chExt cx="5419991" cy="511373"/>
          </a:xfrm>
        </p:grpSpPr>
        <p:sp>
          <p:nvSpPr>
            <p:cNvPr id="34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35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21158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직원 초대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5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7014574" cy="1710192"/>
            <a:chOff x="1495249" y="1587402"/>
            <a:chExt cx="17014574" cy="1710192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 가입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17784"/>
              <a:ext cx="17014574" cy="1179810"/>
              <a:chOff x="1495249" y="1585944"/>
              <a:chExt cx="17014574" cy="1179810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585944"/>
                <a:ext cx="14506010" cy="117981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 정보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)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이름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비밀번호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비밀번호 확인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연락처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입력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 정보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및 이용 보세구역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자동 기입 되어 확인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/>
                </a:r>
                <a:b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</a:b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 가입 완료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버튼을 누르면 가입이 완료됩니다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9" y="3343947"/>
            <a:ext cx="6297972" cy="694305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2" y="3266642"/>
            <a:ext cx="7026041" cy="702035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400" y="3427585"/>
            <a:ext cx="6935168" cy="5068715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633925" y="6286500"/>
            <a:ext cx="5095747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3581400" y="5267813"/>
            <a:ext cx="2148273" cy="7138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623689" y="9258300"/>
            <a:ext cx="2957710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1125200" y="7639936"/>
            <a:ext cx="6466012" cy="703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1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390900"/>
            <a:ext cx="18288000" cy="3084620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3817520"/>
            <a:ext cx="11389389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1-4)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서비스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/>
            </a:r>
            <a:b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</a:b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대행사 등록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51638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1-4)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서비스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대행사 등록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79810"/>
            <a:chOff x="1495249" y="1587402"/>
            <a:chExt cx="14090964" cy="1179810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1179810"/>
              <a:chOff x="1495249" y="1614411"/>
              <a:chExt cx="14090964" cy="1179810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117981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관리자 시스템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최종가입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승인완료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후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메인화면에서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회사관리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등록 탭을 선택합니다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</a:p>
            </p:txBody>
          </p:sp>
        </p:grpSp>
      </p:grpSp>
      <p:sp>
        <p:nvSpPr>
          <p:cNvPr id="26" name="직사각형 25"/>
          <p:cNvSpPr/>
          <p:nvPr/>
        </p:nvSpPr>
        <p:spPr>
          <a:xfrm>
            <a:off x="1371600" y="5905500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857500"/>
            <a:ext cx="16534800" cy="7387337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371600" y="6896100"/>
            <a:ext cx="1092836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4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359342"/>
            <a:ext cx="18288000" cy="3147736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449303" y="4375365"/>
            <a:ext cx="1138938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1-1)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절차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86158"/>
            <a:ext cx="16534800" cy="7110342"/>
          </a:xfrm>
          <a:prstGeom prst="rect">
            <a:avLst/>
          </a:prstGeom>
        </p:spPr>
      </p:pic>
      <p:grpSp>
        <p:nvGrpSpPr>
          <p:cNvPr id="35" name="그룹 34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6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0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1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7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8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9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5087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1-4)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서비스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대행사 등록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8109066" cy="1132420"/>
            <a:chOff x="1495249" y="1587402"/>
            <a:chExt cx="18109066" cy="1132420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회사관리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29917"/>
              <a:ext cx="18109066" cy="589905"/>
              <a:chOff x="1495249" y="1598077"/>
              <a:chExt cx="18109066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598077"/>
                <a:ext cx="15600502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정보 항목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상호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구분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유형 선택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사업자등록번호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담당자명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 이메일 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직통번호를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입력 후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위임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 &gt; ‘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위임 메일 발송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버튼을 누릅니다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</a:p>
            </p:txBody>
          </p:sp>
        </p:grpSp>
      </p:grpSp>
      <p:sp>
        <p:nvSpPr>
          <p:cNvPr id="25" name="직사각형 24"/>
          <p:cNvSpPr/>
          <p:nvPr/>
        </p:nvSpPr>
        <p:spPr>
          <a:xfrm>
            <a:off x="3973330" y="5829300"/>
            <a:ext cx="6313670" cy="1148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3973330" y="7415224"/>
            <a:ext cx="6313670" cy="5476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5163801" y="4645931"/>
            <a:ext cx="990600" cy="6356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0515598" y="7415224"/>
            <a:ext cx="6053544" cy="5476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0515598" y="6424624"/>
            <a:ext cx="6053544" cy="5476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9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00" y="2933700"/>
            <a:ext cx="16534800" cy="7217469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3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4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0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2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66878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1-4)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서비스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대행사 등록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위임할 대행사의 이메일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위임할 대행사가 이메일 확인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‘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회원가입 진행 버튼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을 누릅니다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</a:p>
            </p:txBody>
          </p:sp>
        </p:grpSp>
      </p:grpSp>
      <p:sp>
        <p:nvSpPr>
          <p:cNvPr id="25" name="직사각형 24"/>
          <p:cNvSpPr/>
          <p:nvPr/>
        </p:nvSpPr>
        <p:spPr>
          <a:xfrm>
            <a:off x="1495249" y="7658100"/>
            <a:ext cx="4143551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7212365" y="3465394"/>
            <a:ext cx="5665435" cy="6724448"/>
            <a:chOff x="8635704" y="4152901"/>
            <a:chExt cx="6222269" cy="6453040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5704" y="5585585"/>
              <a:ext cx="5922000" cy="5020356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9997" y="4152901"/>
              <a:ext cx="6187976" cy="1432684"/>
            </a:xfrm>
            <a:prstGeom prst="rect">
              <a:avLst/>
            </a:prstGeom>
          </p:spPr>
        </p:pic>
      </p:grpSp>
      <p:grpSp>
        <p:nvGrpSpPr>
          <p:cNvPr id="32" name="Group 5"/>
          <p:cNvGrpSpPr/>
          <p:nvPr/>
        </p:nvGrpSpPr>
        <p:grpSpPr>
          <a:xfrm>
            <a:off x="-14289" y="1326622"/>
            <a:ext cx="18302289" cy="1562869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37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2"/>
          <p:cNvGrpSpPr/>
          <p:nvPr/>
        </p:nvGrpSpPr>
        <p:grpSpPr>
          <a:xfrm>
            <a:off x="-14289" y="-365169"/>
            <a:ext cx="18302289" cy="1941620"/>
            <a:chOff x="0" y="0"/>
            <a:chExt cx="5419991" cy="511373"/>
          </a:xfrm>
        </p:grpSpPr>
        <p:sp>
          <p:nvSpPr>
            <p:cNvPr id="34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35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78817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1-4)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서비스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가입방법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대행사 등록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1495250" y="1587404"/>
            <a:ext cx="16716551" cy="1148754"/>
            <a:chOff x="1495249" y="1587402"/>
            <a:chExt cx="16716551" cy="1148754"/>
          </a:xfrm>
        </p:grpSpPr>
        <p:grpSp>
          <p:nvGrpSpPr>
            <p:cNvPr id="15" name="그룹 14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23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대행사 회원가입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	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1495249" y="2146251"/>
              <a:ext cx="16716551" cy="589905"/>
              <a:chOff x="1495249" y="1614411"/>
              <a:chExt cx="16716551" cy="589905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1" name="TextBox 35"/>
              <p:cNvSpPr txBox="1"/>
              <p:nvPr/>
            </p:nvSpPr>
            <p:spPr>
              <a:xfrm>
                <a:off x="4003812" y="1614411"/>
                <a:ext cx="14207988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가입 추가 정보 </a:t>
                </a:r>
                <a:r>
                  <a:rPr lang="en-US" altLang="ko-KR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) 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사업자등록번호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상호명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대표자명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관세사부호</a:t>
                </a:r>
                <a:r>
                  <a:rPr lang="ko-KR" altLang="en-US" sz="185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담당자명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비밀번호 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사업자등록증 업로드 이후 가입완료되어 시스템 이용이 가능합니다</a:t>
                </a:r>
                <a:r>
                  <a:rPr lang="en-US" altLang="ko-KR" sz="185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endParaRPr lang="en-US" altLang="ko-KR" sz="185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52" y="2933700"/>
            <a:ext cx="5921273" cy="7256142"/>
          </a:xfrm>
          <a:prstGeom prst="rect">
            <a:avLst/>
          </a:prstGeom>
        </p:spPr>
      </p:pic>
      <p:grpSp>
        <p:nvGrpSpPr>
          <p:cNvPr id="24" name="그룹 23"/>
          <p:cNvGrpSpPr/>
          <p:nvPr/>
        </p:nvGrpSpPr>
        <p:grpSpPr>
          <a:xfrm>
            <a:off x="11535386" y="3520489"/>
            <a:ext cx="6303600" cy="2387484"/>
            <a:chOff x="12081902" y="6563060"/>
            <a:chExt cx="6303600" cy="220229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081902" y="6563060"/>
              <a:ext cx="6302286" cy="1577477"/>
            </a:xfrm>
            <a:prstGeom prst="rect">
              <a:avLst/>
            </a:prstGeom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81902" y="7951235"/>
              <a:ext cx="6303600" cy="814118"/>
            </a:xfrm>
            <a:prstGeom prst="rect">
              <a:avLst/>
            </a:prstGeom>
          </p:spPr>
        </p:pic>
      </p:grpSp>
      <p:sp>
        <p:nvSpPr>
          <p:cNvPr id="28" name="직사각형 27"/>
          <p:cNvSpPr/>
          <p:nvPr/>
        </p:nvSpPr>
        <p:spPr>
          <a:xfrm>
            <a:off x="11780694" y="3547453"/>
            <a:ext cx="6431106" cy="13831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7270227" y="4955383"/>
            <a:ext cx="5150373" cy="3758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6611601" y="5161804"/>
            <a:ext cx="990600" cy="5290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914400" y="4112877"/>
            <a:ext cx="5486400" cy="37234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07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924300"/>
            <a:ext cx="18287999" cy="1941620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4337265"/>
            <a:ext cx="1138938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54" y="2857500"/>
            <a:ext cx="16534800" cy="7363673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7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1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2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8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9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40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7175654" cy="1020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승인서 등록 전 필수 </a:t>
            </a:r>
            <a:r>
              <a:rPr lang="ko-KR" altLang="en-US" sz="618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확인사항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신규 거래처 등록 시 최초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400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10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회원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프리젠테이션 Bold"/>
                    <a:sym typeface="프리젠테이션 Bold"/>
                  </a:rPr>
                  <a:t>〮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관리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거래처 관리 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2" y="2181549"/>
            <a:ext cx="14512788" cy="501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19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전 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신규 거래처 등록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 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버튼을 </a:t>
            </a:r>
            <a:r>
              <a:rPr lang="ko-KR" altLang="en-US" sz="19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클리하여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거래처 역할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위탁자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19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수출자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수하인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운송인 中 </a:t>
            </a:r>
            <a:r>
              <a:rPr lang="ko-KR" altLang="en-US" sz="19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택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1) 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상호명 입력 후 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“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저장</a:t>
            </a:r>
            <a:r>
              <a:rPr lang="en-US" altLang="ko-KR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＂</a:t>
            </a:r>
            <a:r>
              <a:rPr lang="ko-KR" altLang="en-US" sz="19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을 눌러 신청서에서 조회합니다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0058400" y="4519684"/>
            <a:ext cx="1447800" cy="547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1414934" y="5394199"/>
            <a:ext cx="6019800" cy="45499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066800" y="6067920"/>
            <a:ext cx="2280404" cy="3709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9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95746"/>
            <a:ext cx="16534800" cy="7176954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6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2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3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7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28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0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5649751" cy="1148754"/>
            <a:chOff x="1495249" y="1587402"/>
            <a:chExt cx="15649751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5649751" cy="589905"/>
              <a:chOff x="1495249" y="1614411"/>
              <a:chExt cx="15649751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2" y="1614411"/>
                <a:ext cx="13141188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관리자 회원가입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/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직원 및 대행사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/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거래처 관리 저장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후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메뉴화면에서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수입승인신청 버튼을 클릭합니다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3" name="직사각형 22"/>
          <p:cNvSpPr/>
          <p:nvPr/>
        </p:nvSpPr>
        <p:spPr>
          <a:xfrm>
            <a:off x="14097000" y="4387171"/>
            <a:ext cx="2819400" cy="6801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58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82" y="2930613"/>
            <a:ext cx="16534800" cy="7242087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76955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 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  <a:p>
            <a:pPr>
              <a:lnSpc>
                <a:spcPts val="8652"/>
              </a:lnSpc>
              <a:spcBef>
                <a:spcPct val="0"/>
              </a:spcBef>
            </a:pP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4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일반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/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보세 수입신고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’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신청서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유형을 선택합니다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</a:t>
                </a:r>
              </a:p>
            </p:txBody>
          </p:sp>
        </p:grpSp>
      </p:grpSp>
      <p:sp>
        <p:nvSpPr>
          <p:cNvPr id="26" name="직사각형 25"/>
          <p:cNvSpPr/>
          <p:nvPr/>
        </p:nvSpPr>
        <p:spPr>
          <a:xfrm>
            <a:off x="6781800" y="5600700"/>
            <a:ext cx="4755354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71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42" y="2885738"/>
            <a:ext cx="16534800" cy="7286962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0" y="1865377"/>
            <a:ext cx="78168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3-1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095502"/>
            <a:ext cx="1434732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수입자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신청유형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확인 후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“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”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에 대한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승인신청인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경우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실제 이용 중인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보세구역의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장치장부호를 반드시 선택합니다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47448" y="8953500"/>
            <a:ext cx="9299096" cy="1257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1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877030"/>
            <a:ext cx="16534800" cy="7371870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25935" y="1865377"/>
            <a:ext cx="64421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-2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095502"/>
            <a:ext cx="1434732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수입자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신청인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거래당사자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돋보기 버튼 이용하여 거래처 정보 불러오기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),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납세의무자를 기입합니다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78154" y="5524500"/>
            <a:ext cx="13366845" cy="464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721718" y="7429500"/>
            <a:ext cx="2707282" cy="1219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수입자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신청인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납세의무자 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로그인 사용자 </a:t>
            </a:r>
            <a:r>
              <a:rPr lang="ko-KR" altLang="en-US" sz="1600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회사정보와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1600" b="1" dirty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다를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경우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-&gt; </a:t>
            </a:r>
            <a:r>
              <a:rPr lang="ko-KR" altLang="en-US" sz="1600" b="1" dirty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체크박스 해제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후 직접 입력 가능</a:t>
            </a:r>
          </a:p>
        </p:txBody>
      </p:sp>
      <p:sp>
        <p:nvSpPr>
          <p:cNvPr id="38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10120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3086100"/>
            <a:ext cx="16534800" cy="6724229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1" y="1865377"/>
            <a:ext cx="781684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-3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095502"/>
            <a:ext cx="1434732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선적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도착정보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BL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번호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인보이스 번호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선적항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인도조건을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필수로 입력합니다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3775212" y="6362700"/>
            <a:ext cx="13217388" cy="3447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33917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37"/>
          <p:cNvSpPr/>
          <p:nvPr/>
        </p:nvSpPr>
        <p:spPr>
          <a:xfrm>
            <a:off x="13719152" y="9092514"/>
            <a:ext cx="0" cy="256032"/>
          </a:xfrm>
          <a:prstGeom prst="line">
            <a:avLst/>
          </a:prstGeom>
          <a:noFill/>
          <a:ln w="19050">
            <a:solidFill>
              <a:srgbClr val="6D28D9"/>
            </a:solidFill>
            <a:prstDash val="solid"/>
          </a:ln>
        </p:spPr>
      </p:sp>
      <p:sp>
        <p:nvSpPr>
          <p:cNvPr id="123" name="Shape 60"/>
          <p:cNvSpPr/>
          <p:nvPr/>
        </p:nvSpPr>
        <p:spPr>
          <a:xfrm>
            <a:off x="10797454" y="7991700"/>
            <a:ext cx="5750900" cy="1205536"/>
          </a:xfrm>
          <a:prstGeom prst="roundRect">
            <a:avLst>
              <a:gd name="adj" fmla="val 9615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747596" y="2029968"/>
            <a:ext cx="0" cy="256032"/>
          </a:xfrm>
          <a:prstGeom prst="line">
            <a:avLst/>
          </a:prstGeom>
          <a:noFill/>
          <a:ln w="19050">
            <a:solidFill>
              <a:srgbClr val="6D28D9"/>
            </a:solidFill>
            <a:prstDash val="solid"/>
          </a:ln>
        </p:spPr>
      </p:sp>
      <p:sp>
        <p:nvSpPr>
          <p:cNvPr id="124" name="Text 63"/>
          <p:cNvSpPr/>
          <p:nvPr/>
        </p:nvSpPr>
        <p:spPr>
          <a:xfrm>
            <a:off x="10906410" y="8412557"/>
            <a:ext cx="5569564" cy="716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r>
              <a:rPr lang="en-US" sz="1600" dirty="0">
                <a:solidFill>
                  <a:srgbClr val="1E293B"/>
                </a:solidFill>
                <a:cs typeface="Arial" pitchFamily="34" charset="-120"/>
              </a:rPr>
              <a:t>•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수입승인번호 기재란無</a:t>
            </a:r>
            <a:endParaRPr lang="en-US" altLang="ko-KR" sz="1600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•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수입신고 시 별도 기재는 없으나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협회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 없이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endParaRPr lang="en-US" altLang="ko-KR" sz="1600" b="1" dirty="0" smtClean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수입신고 시 </a:t>
            </a:r>
            <a:r>
              <a:rPr lang="ko-KR" altLang="en-US" sz="16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패널티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有</a:t>
            </a:r>
            <a:r>
              <a:rPr lang="en-US" altLang="ko-KR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ko-KR" altLang="en-US" sz="1600" b="1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대외무역법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54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조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적용</a:t>
            </a:r>
            <a:r>
              <a:rPr lang="en-US" altLang="ko-KR" sz="16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</a:t>
            </a:r>
            <a:endParaRPr lang="en-US" altLang="ko-KR" sz="16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</p:txBody>
      </p:sp>
      <p:sp>
        <p:nvSpPr>
          <p:cNvPr id="94" name="Shape 36"/>
          <p:cNvSpPr/>
          <p:nvPr/>
        </p:nvSpPr>
        <p:spPr>
          <a:xfrm>
            <a:off x="4602152" y="8483288"/>
            <a:ext cx="0" cy="506468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8950" y="8138072"/>
            <a:ext cx="0" cy="256032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118" name="Shape 56"/>
          <p:cNvSpPr/>
          <p:nvPr/>
        </p:nvSpPr>
        <p:spPr>
          <a:xfrm>
            <a:off x="1975104" y="7126812"/>
            <a:ext cx="5164504" cy="1344904"/>
          </a:xfrm>
          <a:prstGeom prst="roundRect">
            <a:avLst>
              <a:gd name="adj" fmla="val 9615"/>
            </a:avLst>
          </a:prstGeom>
          <a:solidFill>
            <a:srgbClr val="EEF3FC"/>
          </a:solidFill>
          <a:ln w="12700">
            <a:solidFill>
              <a:srgbClr val="93C5FD"/>
            </a:solidFill>
            <a:prstDash val="solid"/>
          </a:ln>
        </p:spPr>
      </p:sp>
      <p:sp>
        <p:nvSpPr>
          <p:cNvPr id="119" name="Text 59"/>
          <p:cNvSpPr/>
          <p:nvPr/>
        </p:nvSpPr>
        <p:spPr>
          <a:xfrm>
            <a:off x="2147420" y="7666672"/>
            <a:ext cx="4926664" cy="90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r>
              <a:rPr lang="en-US" sz="1600" dirty="0">
                <a:solidFill>
                  <a:srgbClr val="1E293B"/>
                </a:solidFill>
                <a:cs typeface="Arial" pitchFamily="34" charset="-120"/>
              </a:rPr>
              <a:t>•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수입승인번호란 신설  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/>
            </a:r>
            <a:b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</a:b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☞ </a:t>
            </a:r>
            <a:r>
              <a:rPr lang="en-US" altLang="ko-KR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수입승인번호를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Unipass에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기입</a:t>
            </a:r>
            <a:r>
              <a:rPr lang="en-US" sz="1600" dirty="0">
                <a:solidFill>
                  <a:srgbClr val="1E293B"/>
                </a:solidFill>
                <a:cs typeface="Arial" pitchFamily="34" charset="-120"/>
              </a:rPr>
              <a:t>
</a:t>
            </a:r>
            <a:r>
              <a:rPr lang="en-US" sz="1600" b="1" dirty="0">
                <a:solidFill>
                  <a:srgbClr val="C00000"/>
                </a:solidFill>
                <a:cs typeface="Arial" pitchFamily="34" charset="-120"/>
              </a:rPr>
              <a:t>•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협회승인번호 기입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필수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시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신고항목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자동입력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20" name="Shape 36"/>
          <p:cNvSpPr/>
          <p:nvPr/>
        </p:nvSpPr>
        <p:spPr>
          <a:xfrm>
            <a:off x="4592528" y="6728292"/>
            <a:ext cx="0" cy="506468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114" name="Shape 37"/>
          <p:cNvSpPr/>
          <p:nvPr/>
        </p:nvSpPr>
        <p:spPr>
          <a:xfrm>
            <a:off x="13716670" y="7742900"/>
            <a:ext cx="0" cy="256032"/>
          </a:xfrm>
          <a:prstGeom prst="line">
            <a:avLst/>
          </a:prstGeom>
          <a:noFill/>
          <a:ln w="19050">
            <a:solidFill>
              <a:srgbClr val="6D28D9"/>
            </a:solidFill>
            <a:prstDash val="solid"/>
          </a:ln>
        </p:spPr>
      </p:sp>
      <p:sp>
        <p:nvSpPr>
          <p:cNvPr id="89" name="Shape 9"/>
          <p:cNvSpPr/>
          <p:nvPr/>
        </p:nvSpPr>
        <p:spPr>
          <a:xfrm>
            <a:off x="1995872" y="7138380"/>
            <a:ext cx="5127832" cy="457200"/>
          </a:xfrm>
          <a:prstGeom prst="roundRect">
            <a:avLst>
              <a:gd name="adj" fmla="val 20000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" name="Shape 0"/>
          <p:cNvSpPr/>
          <p:nvPr/>
        </p:nvSpPr>
        <p:spPr>
          <a:xfrm>
            <a:off x="0" y="0"/>
            <a:ext cx="18288000" cy="914400"/>
          </a:xfrm>
          <a:prstGeom prst="rect">
            <a:avLst/>
          </a:prstGeom>
          <a:solidFill>
            <a:srgbClr val="160B60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pPr defTabSz="1828800"/>
            <a:endParaRPr lang="ko-KR" altLang="en-US" sz="3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 1"/>
          <p:cNvSpPr/>
          <p:nvPr/>
        </p:nvSpPr>
        <p:spPr>
          <a:xfrm>
            <a:off x="512064" y="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828800"/>
            <a:r>
              <a:rPr lang="ko-KR" altLang="en-US" sz="38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수입산 </a:t>
            </a:r>
            <a:r>
              <a:rPr lang="en-US" sz="3800" b="1" dirty="0" err="1">
                <a:solidFill>
                  <a:srgbClr val="FFFFFF"/>
                </a:solidFill>
                <a:cs typeface="Arial" pitchFamily="34" charset="-120"/>
              </a:rPr>
              <a:t>철강</a:t>
            </a:r>
            <a:r>
              <a:rPr lang="en-US" sz="3800" b="1" dirty="0">
                <a:solidFill>
                  <a:srgbClr val="FFFFFF"/>
                </a:solidFill>
                <a:cs typeface="Arial" pitchFamily="34" charset="-120"/>
              </a:rPr>
              <a:t> MTC 수입승인 절차</a:t>
            </a:r>
            <a:endParaRPr lang="en-US" sz="3800" dirty="0">
              <a:solidFill>
                <a:prstClr val="black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7589520" y="1042416"/>
            <a:ext cx="3108960" cy="731520"/>
          </a:xfrm>
          <a:prstGeom prst="roundRect">
            <a:avLst>
              <a:gd name="adj" fmla="val 15000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589520" y="1042416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2000" b="1" dirty="0">
                <a:solidFill>
                  <a:srgbClr val="FFFFFF"/>
                </a:solidFill>
                <a:cs typeface="Arial" pitchFamily="34" charset="-120"/>
              </a:rPr>
              <a:t>[</a:t>
            </a:r>
            <a:r>
              <a:rPr lang="en-US" sz="2000" b="1" dirty="0" err="1">
                <a:solidFill>
                  <a:srgbClr val="FFFFFF"/>
                </a:solidFill>
                <a:cs typeface="Arial" pitchFamily="34" charset="-120"/>
              </a:rPr>
              <a:t>수입자</a:t>
            </a:r>
            <a:r>
              <a:rPr lang="en-US" sz="2000" b="1" dirty="0">
                <a:solidFill>
                  <a:srgbClr val="FFFFFF"/>
                </a:solidFill>
                <a:cs typeface="Arial" pitchFamily="34" charset="-120"/>
              </a:rPr>
              <a:t>] </a:t>
            </a:r>
            <a:r>
              <a:rPr lang="en-US" sz="2000" b="1" dirty="0" err="1">
                <a:solidFill>
                  <a:srgbClr val="FFFFFF"/>
                </a:solidFill>
                <a:cs typeface="Arial" pitchFamily="34" charset="-120"/>
              </a:rPr>
              <a:t>수입승인</a:t>
            </a:r>
            <a:r>
              <a:rPr lang="en-US" sz="2000" b="1" dirty="0">
                <a:solidFill>
                  <a:srgbClr val="FFFFFF"/>
                </a:solidFill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cs typeface="Arial" pitchFamily="34" charset="-120"/>
              </a:rPr>
              <a:t>신청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9144000" y="1773936"/>
            <a:ext cx="0" cy="256032"/>
          </a:xfrm>
          <a:prstGeom prst="line">
            <a:avLst/>
          </a:prstGeom>
          <a:noFill/>
          <a:ln w="19050">
            <a:solidFill>
              <a:srgbClr val="1A3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0" y="2029968"/>
            <a:ext cx="9144000" cy="0"/>
          </a:xfrm>
          <a:prstGeom prst="line">
            <a:avLst/>
          </a:prstGeom>
          <a:noFill/>
          <a:ln w="19050">
            <a:solidFill>
              <a:srgbClr val="1A3A6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975104" y="2286000"/>
            <a:ext cx="5193792" cy="457200"/>
          </a:xfrm>
          <a:prstGeom prst="roundRect">
            <a:avLst>
              <a:gd name="adj" fmla="val 20000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44564" y="2286000"/>
            <a:ext cx="4854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1900" b="1" dirty="0">
                <a:solidFill>
                  <a:srgbClr val="FFFFFF"/>
                </a:solidFill>
                <a:cs typeface="Arial" pitchFamily="34" charset="-120"/>
              </a:rPr>
              <a:t>Type ① </a:t>
            </a:r>
            <a:r>
              <a:rPr lang="en-US" sz="1900" b="1" dirty="0" err="1">
                <a:solidFill>
                  <a:srgbClr val="FFFFFF"/>
                </a:solidFill>
                <a:cs typeface="Arial" pitchFamily="34" charset="-120"/>
              </a:rPr>
              <a:t>일반</a:t>
            </a:r>
            <a:r>
              <a:rPr lang="en-US" sz="1900" b="1" dirty="0">
                <a:solidFill>
                  <a:srgbClr val="FFFFFF"/>
                </a:solidFill>
                <a:cs typeface="Arial" pitchFamily="34" charset="-120"/>
              </a:rPr>
              <a:t>/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보세</a:t>
            </a:r>
            <a:r>
              <a:rPr lang="en-US" sz="1900" b="1" dirty="0" err="1">
                <a:solidFill>
                  <a:srgbClr val="FFFFFF"/>
                </a:solidFill>
                <a:cs typeface="Arial" pitchFamily="34" charset="-120"/>
              </a:rPr>
              <a:t>수입신고</a:t>
            </a:r>
            <a:r>
              <a:rPr lang="en-US" sz="1900" b="1" dirty="0">
                <a:solidFill>
                  <a:srgbClr val="FFFFFF"/>
                </a:solidFill>
                <a:cs typeface="Arial" pitchFamily="34" charset="-120"/>
              </a:rPr>
              <a:t>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 신청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867546" y="2286000"/>
            <a:ext cx="5696908" cy="457200"/>
          </a:xfrm>
          <a:prstGeom prst="roundRect">
            <a:avLst>
              <a:gd name="adj" fmla="val 2000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117528" y="2286000"/>
            <a:ext cx="505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1900" b="1" dirty="0">
                <a:solidFill>
                  <a:srgbClr val="FFFFFF"/>
                </a:solidFill>
                <a:cs typeface="Arial" pitchFamily="34" charset="-120"/>
              </a:rPr>
              <a:t>Type ② 보세(조선용)</a:t>
            </a:r>
            <a:r>
              <a:rPr lang="en-US" sz="1900" b="1" dirty="0" err="1">
                <a:solidFill>
                  <a:srgbClr val="FFFFFF"/>
                </a:solidFill>
                <a:cs typeface="Arial" pitchFamily="34" charset="-120"/>
              </a:rPr>
              <a:t>수입신고</a:t>
            </a:r>
            <a:r>
              <a:rPr lang="en-US" sz="1900" b="1" dirty="0">
                <a:solidFill>
                  <a:srgbClr val="FFFFFF"/>
                </a:solidFill>
                <a:cs typeface="Arial" pitchFamily="34" charset="-120"/>
              </a:rPr>
              <a:t>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 신청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06074" y="2743200"/>
            <a:ext cx="0" cy="182880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343193" y="2926080"/>
            <a:ext cx="657735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ysDash"/>
          </a:ln>
        </p:spPr>
      </p:sp>
      <p:sp>
        <p:nvSpPr>
          <p:cNvPr id="18" name="Shape 16"/>
          <p:cNvSpPr/>
          <p:nvPr/>
        </p:nvSpPr>
        <p:spPr>
          <a:xfrm>
            <a:off x="4631868" y="2926080"/>
            <a:ext cx="0" cy="36576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53911" y="2926081"/>
            <a:ext cx="8155914" cy="3161586"/>
          </a:xfrm>
          <a:prstGeom prst="roundRect">
            <a:avLst>
              <a:gd name="adj" fmla="val 4348"/>
            </a:avLst>
          </a:prstGeom>
          <a:solidFill>
            <a:srgbClr val="FEF2F2"/>
          </a:solidFill>
          <a:ln w="25400">
            <a:solidFill>
              <a:srgbClr val="C0000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85458" y="3054096"/>
            <a:ext cx="684044" cy="365760"/>
          </a:xfrm>
          <a:prstGeom prst="roundRect">
            <a:avLst>
              <a:gd name="adj" fmla="val 20000"/>
            </a:avLst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458" y="3054096"/>
            <a:ext cx="6840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1500" b="1" dirty="0">
                <a:solidFill>
                  <a:srgbClr val="FFFFFF"/>
                </a:solidFill>
                <a:cs typeface="Arial" pitchFamily="34" charset="-120"/>
              </a:rPr>
              <a:t>NEW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48430" y="3017520"/>
            <a:ext cx="7129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828800"/>
            <a:r>
              <a:rPr lang="en-US" sz="2300" b="1" dirty="0">
                <a:solidFill>
                  <a:srgbClr val="C00000"/>
                </a:solidFill>
                <a:cs typeface="Arial" pitchFamily="34" charset="-120"/>
              </a:rPr>
              <a:t>【</a:t>
            </a:r>
            <a:r>
              <a:rPr lang="ko-KR" altLang="en-US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수입승인신청</a:t>
            </a:r>
            <a:r>
              <a:rPr lang="en-US" sz="2300" b="1" dirty="0">
                <a:solidFill>
                  <a:srgbClr val="C00000"/>
                </a:solidFill>
                <a:cs typeface="Arial" pitchFamily="34" charset="-120"/>
              </a:rPr>
              <a:t> </a:t>
            </a:r>
            <a:r>
              <a:rPr lang="ko-KR" altLang="en-US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항목 및 첨부서류</a:t>
            </a:r>
            <a:r>
              <a:rPr lang="en-US" sz="2300" b="1" dirty="0">
                <a:solidFill>
                  <a:srgbClr val="C00000"/>
                </a:solidFill>
                <a:cs typeface="Arial" pitchFamily="34" charset="-120"/>
              </a:rPr>
              <a:t>】</a:t>
            </a:r>
            <a:endParaRPr lang="en-US" sz="2300" dirty="0">
              <a:solidFill>
                <a:srgbClr val="C00000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448430" y="3017520"/>
            <a:ext cx="7129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828800"/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64244" y="3705560"/>
            <a:ext cx="5055936" cy="2176272"/>
          </a:xfrm>
          <a:prstGeom prst="roundRect">
            <a:avLst>
              <a:gd name="adj" fmla="val 3521"/>
            </a:avLst>
          </a:prstGeom>
          <a:solidFill>
            <a:srgbClr val="EFF6FF"/>
          </a:solidFill>
          <a:ln w="12700">
            <a:solidFill>
              <a:srgbClr val="93C5F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64244" y="3547872"/>
            <a:ext cx="5055936" cy="402336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457" y="3547872"/>
            <a:ext cx="5034722" cy="46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ko-KR" altLang="en-US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협회 수입승인 신청 시 </a:t>
            </a:r>
            <a:r>
              <a:rPr lang="ko-KR" altLang="en-US" sz="17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필수항목</a:t>
            </a:r>
            <a:r>
              <a:rPr lang="en-US" altLang="ko-KR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ko-KR" altLang="en-US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안</a:t>
            </a:r>
            <a:r>
              <a:rPr lang="en-US" altLang="ko-KR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</a:t>
            </a:r>
            <a:endParaRPr lang="en-US" sz="1700" dirty="0">
              <a:solidFill>
                <a:prstClr val="black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777539" y="4005072"/>
            <a:ext cx="4942638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endParaRPr lang="en-US" altLang="ko-KR" sz="1200" b="1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· (</a:t>
            </a:r>
            <a:r>
              <a:rPr lang="ko-KR" altLang="en-US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기본정보</a:t>
            </a:r>
            <a: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 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위탁자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송하인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(=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수출자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수하인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                      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운송인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BL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번호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인보이스번호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선적항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                               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인도조건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품목명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 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HS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코드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품목식별부호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물량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금액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원산지</a:t>
            </a:r>
            <a:endParaRPr lang="en-US" altLang="ko-KR" sz="1600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endParaRPr lang="en-US" sz="1600" dirty="0">
              <a:solidFill>
                <a:srgbClr val="1E293B"/>
              </a:solidFill>
              <a:cs typeface="Arial" pitchFamily="34" charset="-120"/>
            </a:endParaRP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(MTC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품목명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제조사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모델규격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발행일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endParaRPr lang="ko-KR" altLang="en-US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82880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5789480" y="3705560"/>
            <a:ext cx="2473084" cy="2176272"/>
          </a:xfrm>
          <a:prstGeom prst="roundRect">
            <a:avLst>
              <a:gd name="adj" fmla="val 3521"/>
            </a:avLst>
          </a:prstGeom>
          <a:solidFill>
            <a:srgbClr val="FEF3C7"/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789480" y="3547872"/>
            <a:ext cx="2473084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789480" y="3547872"/>
            <a:ext cx="24730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ko-KR" altLang="en-US" sz="15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첨부서류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35" name="Text 33"/>
          <p:cNvSpPr/>
          <p:nvPr/>
        </p:nvSpPr>
        <p:spPr>
          <a:xfrm>
            <a:off x="5881564" y="4005072"/>
            <a:ext cx="2380928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MTC (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有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MTC(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無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   </a:t>
            </a: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+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별표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증빙서류      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572000" y="6111766"/>
            <a:ext cx="0" cy="506468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3716000" y="6993722"/>
            <a:ext cx="0" cy="256032"/>
          </a:xfrm>
          <a:prstGeom prst="line">
            <a:avLst/>
          </a:prstGeom>
          <a:noFill/>
          <a:ln w="19050">
            <a:solidFill>
              <a:srgbClr val="6D28D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008556" y="8000750"/>
            <a:ext cx="51278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endParaRPr lang="en-US" sz="1700" dirty="0">
              <a:solidFill>
                <a:prstClr val="black"/>
              </a:solidFill>
            </a:endParaRPr>
          </a:p>
        </p:txBody>
      </p:sp>
      <p:sp>
        <p:nvSpPr>
          <p:cNvPr id="44" name="Shape 42"/>
          <p:cNvSpPr/>
          <p:nvPr/>
        </p:nvSpPr>
        <p:spPr>
          <a:xfrm>
            <a:off x="1984372" y="8652374"/>
            <a:ext cx="5127832" cy="462236"/>
          </a:xfrm>
          <a:prstGeom prst="roundRect">
            <a:avLst>
              <a:gd name="adj" fmla="val 11429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1984372" y="8652374"/>
            <a:ext cx="5127832" cy="4622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수입통관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66" name="Shape 64"/>
          <p:cNvSpPr/>
          <p:nvPr/>
        </p:nvSpPr>
        <p:spPr>
          <a:xfrm>
            <a:off x="0" y="9939528"/>
            <a:ext cx="18288000" cy="347472"/>
          </a:xfrm>
          <a:prstGeom prst="rect">
            <a:avLst/>
          </a:prstGeom>
          <a:solidFill>
            <a:srgbClr val="1B0E78"/>
          </a:solidFill>
          <a:ln w="12700">
            <a:solidFill>
              <a:srgbClr val="1E3A8A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0" y="9939528"/>
            <a:ext cx="1828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1600" dirty="0">
                <a:solidFill>
                  <a:srgbClr val="BFDBFE"/>
                </a:solidFill>
                <a:cs typeface="Arial" pitchFamily="34" charset="-120"/>
              </a:rPr>
              <a:t>※</a:t>
            </a:r>
            <a:r>
              <a:rPr lang="ko-KR" altLang="en-US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승인소요시간 </a:t>
            </a:r>
            <a:r>
              <a:rPr lang="en-US" altLang="ko-KR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: 30</a:t>
            </a:r>
            <a:r>
              <a:rPr lang="ko-KR" altLang="en-US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분 이내</a:t>
            </a:r>
            <a:r>
              <a:rPr lang="en-US" altLang="ko-KR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/ </a:t>
            </a:r>
            <a:r>
              <a:rPr lang="ko-KR" altLang="en-US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주말 및 공휴일 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승인신청 시</a:t>
            </a:r>
            <a:r>
              <a:rPr lang="en-US" altLang="ko-KR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자동 </a:t>
            </a:r>
            <a:r>
              <a:rPr lang="ko-KR" altLang="en-US" sz="1600" dirty="0" err="1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승인가능</a:t>
            </a:r>
            <a:r>
              <a:rPr lang="en-US" altLang="ko-KR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. 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단</a:t>
            </a:r>
            <a:r>
              <a:rPr lang="en-US" altLang="ko-KR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신청자의 </a:t>
            </a:r>
            <a:r>
              <a:rPr lang="ko-KR" altLang="en-US" sz="1600" dirty="0" err="1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신고항목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600" dirty="0" err="1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오기입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등으로 </a:t>
            </a:r>
            <a:r>
              <a:rPr lang="ko-KR" altLang="en-US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인해 </a:t>
            </a:r>
            <a:r>
              <a:rPr lang="ko-KR" altLang="en-US" sz="1600" dirty="0" err="1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승인지연</a:t>
            </a:r>
            <a:r>
              <a:rPr lang="ko-KR" altLang="en-US" sz="1600" dirty="0" smtClean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가능성 </a:t>
            </a:r>
            <a:r>
              <a:rPr lang="ko-KR" altLang="en-US" sz="1600" dirty="0">
                <a:solidFill>
                  <a:srgbClr val="BFDBF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有 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71" name="Shape 14"/>
          <p:cNvSpPr/>
          <p:nvPr/>
        </p:nvSpPr>
        <p:spPr>
          <a:xfrm>
            <a:off x="13747596" y="2749120"/>
            <a:ext cx="0" cy="182880"/>
          </a:xfrm>
          <a:prstGeom prst="line">
            <a:avLst/>
          </a:prstGeom>
          <a:noFill/>
          <a:ln w="19050">
            <a:solidFill>
              <a:srgbClr val="6D28D9"/>
            </a:solidFill>
            <a:prstDash val="solid"/>
          </a:ln>
        </p:spPr>
      </p:sp>
      <p:sp>
        <p:nvSpPr>
          <p:cNvPr id="72" name="Shape 15"/>
          <p:cNvSpPr/>
          <p:nvPr/>
        </p:nvSpPr>
        <p:spPr>
          <a:xfrm>
            <a:off x="10262081" y="2932000"/>
            <a:ext cx="657735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ysDash"/>
          </a:ln>
        </p:spPr>
      </p:sp>
      <p:sp>
        <p:nvSpPr>
          <p:cNvPr id="73" name="Shape 16"/>
          <p:cNvSpPr/>
          <p:nvPr/>
        </p:nvSpPr>
        <p:spPr>
          <a:xfrm>
            <a:off x="13550756" y="2932000"/>
            <a:ext cx="0" cy="36576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74" name="Shape 17"/>
          <p:cNvSpPr/>
          <p:nvPr/>
        </p:nvSpPr>
        <p:spPr>
          <a:xfrm>
            <a:off x="9472799" y="2931999"/>
            <a:ext cx="8155914" cy="4044994"/>
          </a:xfrm>
          <a:prstGeom prst="roundRect">
            <a:avLst>
              <a:gd name="adj" fmla="val 4348"/>
            </a:avLst>
          </a:prstGeom>
          <a:solidFill>
            <a:srgbClr val="FEF2F2"/>
          </a:solidFill>
          <a:ln w="25400">
            <a:solidFill>
              <a:srgbClr val="C0000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5" name="Shape 18"/>
          <p:cNvSpPr/>
          <p:nvPr/>
        </p:nvSpPr>
        <p:spPr>
          <a:xfrm>
            <a:off x="9604346" y="3060016"/>
            <a:ext cx="684044" cy="365760"/>
          </a:xfrm>
          <a:prstGeom prst="roundRect">
            <a:avLst>
              <a:gd name="adj" fmla="val 20000"/>
            </a:avLst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</p:sp>
      <p:sp>
        <p:nvSpPr>
          <p:cNvPr id="76" name="Text 19"/>
          <p:cNvSpPr/>
          <p:nvPr/>
        </p:nvSpPr>
        <p:spPr>
          <a:xfrm>
            <a:off x="9604346" y="3060016"/>
            <a:ext cx="6840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sz="1500" b="1" dirty="0">
                <a:solidFill>
                  <a:srgbClr val="FFFFFF"/>
                </a:solidFill>
                <a:cs typeface="Arial" pitchFamily="34" charset="-120"/>
              </a:rPr>
              <a:t>NEW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7" name="Text 20"/>
          <p:cNvSpPr/>
          <p:nvPr/>
        </p:nvSpPr>
        <p:spPr>
          <a:xfrm>
            <a:off x="10367318" y="3023440"/>
            <a:ext cx="7129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828800"/>
            <a:r>
              <a:rPr lang="en-US" altLang="ko-KR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【</a:t>
            </a:r>
            <a:r>
              <a:rPr lang="ko-KR" altLang="en-US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수입승인신청</a:t>
            </a:r>
            <a:r>
              <a:rPr lang="en-US" altLang="ko-KR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항목 및 첨부서류</a:t>
            </a:r>
            <a:r>
              <a:rPr lang="en-US" altLang="ko-KR" sz="2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】</a:t>
            </a:r>
            <a:endParaRPr lang="en-US" altLang="ko-KR" sz="23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" name="Text 21"/>
          <p:cNvSpPr/>
          <p:nvPr/>
        </p:nvSpPr>
        <p:spPr>
          <a:xfrm>
            <a:off x="10367318" y="3023440"/>
            <a:ext cx="7129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828800"/>
            <a:endParaRPr lang="en-US" altLang="ko-KR" sz="14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Shape 22"/>
          <p:cNvSpPr/>
          <p:nvPr/>
        </p:nvSpPr>
        <p:spPr>
          <a:xfrm>
            <a:off x="9583132" y="3822648"/>
            <a:ext cx="5055936" cy="2059184"/>
          </a:xfrm>
          <a:prstGeom prst="roundRect">
            <a:avLst>
              <a:gd name="adj" fmla="val 3521"/>
            </a:avLst>
          </a:prstGeom>
          <a:solidFill>
            <a:srgbClr val="EFF6FF"/>
          </a:solidFill>
          <a:ln w="12700">
            <a:solidFill>
              <a:srgbClr val="93C5FD"/>
            </a:solidFill>
            <a:prstDash val="solid"/>
          </a:ln>
        </p:spPr>
      </p:sp>
      <p:sp>
        <p:nvSpPr>
          <p:cNvPr id="80" name="Shape 23"/>
          <p:cNvSpPr/>
          <p:nvPr/>
        </p:nvSpPr>
        <p:spPr>
          <a:xfrm>
            <a:off x="9583132" y="3553792"/>
            <a:ext cx="5055936" cy="402336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</p:sp>
      <p:sp>
        <p:nvSpPr>
          <p:cNvPr id="81" name="Text 24"/>
          <p:cNvSpPr/>
          <p:nvPr/>
        </p:nvSpPr>
        <p:spPr>
          <a:xfrm>
            <a:off x="9604345" y="3553792"/>
            <a:ext cx="503472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ko-KR" altLang="en-US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협회 수입승인 신청 시 </a:t>
            </a:r>
            <a:r>
              <a:rPr lang="ko-KR" altLang="en-US" sz="17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필수항목</a:t>
            </a:r>
            <a:r>
              <a:rPr lang="en-US" altLang="ko-KR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ko-KR" altLang="en-US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안</a:t>
            </a:r>
            <a:r>
              <a:rPr lang="en-US" altLang="ko-KR" sz="17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</a:t>
            </a:r>
            <a:endParaRPr lang="en-US" altLang="ko-KR" sz="17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Text 25"/>
          <p:cNvSpPr/>
          <p:nvPr/>
        </p:nvSpPr>
        <p:spPr>
          <a:xfrm>
            <a:off x="9696427" y="3800494"/>
            <a:ext cx="4942638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/>
            </a:r>
            <a:b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</a:br>
            <a: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· (</a:t>
            </a:r>
            <a:r>
              <a:rPr lang="ko-KR" altLang="en-US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기본정보</a:t>
            </a:r>
            <a:r>
              <a:rPr lang="en-US" altLang="ko-KR" sz="1600" b="1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 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위탁자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송하인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(=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수출자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수하인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                      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운송인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BL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번호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인보이스번호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선적항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                               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 err="1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인도조건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품목명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 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HS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코드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</a:p>
          <a:p>
            <a:pPr defTabSz="1828800"/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품목식별부호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물량</a:t>
            </a:r>
            <a:r>
              <a:rPr lang="en-US" altLang="ko-KR" sz="160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strike="sngStrike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금액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원산지</a:t>
            </a: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/>
            </a:r>
            <a:b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</a:br>
            <a:r>
              <a:rPr lang="en-US" altLang="ko-KR" sz="1600" dirty="0">
                <a:solidFill>
                  <a:srgbClr val="1E293B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               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보세장치장부호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/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보세구역</a:t>
            </a:r>
            <a:endParaRPr lang="en-US" altLang="ko-KR" sz="16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endParaRPr lang="en-US" altLang="ko-KR" sz="1600" dirty="0">
              <a:solidFill>
                <a:srgbClr val="1E293B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(MTC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품목명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제조사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모델규격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발행일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endParaRPr lang="ko-KR" altLang="en-US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Shape 30"/>
          <p:cNvSpPr/>
          <p:nvPr/>
        </p:nvSpPr>
        <p:spPr>
          <a:xfrm>
            <a:off x="14708368" y="3822648"/>
            <a:ext cx="2473084" cy="2059184"/>
          </a:xfrm>
          <a:prstGeom prst="roundRect">
            <a:avLst>
              <a:gd name="adj" fmla="val 3521"/>
            </a:avLst>
          </a:prstGeom>
          <a:solidFill>
            <a:srgbClr val="FEF3C7"/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84" name="Shape 31"/>
          <p:cNvSpPr/>
          <p:nvPr/>
        </p:nvSpPr>
        <p:spPr>
          <a:xfrm>
            <a:off x="14708368" y="3553792"/>
            <a:ext cx="2473084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85" name="Text 32"/>
          <p:cNvSpPr/>
          <p:nvPr/>
        </p:nvSpPr>
        <p:spPr>
          <a:xfrm>
            <a:off x="14708368" y="3553792"/>
            <a:ext cx="24730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ko-KR" altLang="en-US" sz="15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첨부서류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86" name="Text 33"/>
          <p:cNvSpPr/>
          <p:nvPr/>
        </p:nvSpPr>
        <p:spPr>
          <a:xfrm>
            <a:off x="14800452" y="4010992"/>
            <a:ext cx="2315228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7" name="Text 33"/>
          <p:cNvSpPr/>
          <p:nvPr/>
        </p:nvSpPr>
        <p:spPr>
          <a:xfrm>
            <a:off x="14800452" y="3800052"/>
            <a:ext cx="2315228" cy="208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별표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조강국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증빙서류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defTabSz="1828800">
              <a:buFontTx/>
              <a:buAutoNum type="arabicPeriod"/>
            </a:pPr>
            <a:endParaRPr lang="en-US" sz="1600" dirty="0">
              <a:solidFill>
                <a:prstClr val="black"/>
              </a:solidFill>
            </a:endParaRPr>
          </a:p>
          <a:p>
            <a:pPr algn="ctr" defTabSz="1828800"/>
            <a:r>
              <a:rPr lang="en-US" sz="1600" b="1" dirty="0"/>
              <a:t>*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승인일 기준 </a:t>
            </a:r>
            <a:r>
              <a:rPr lang="en-US" altLang="ko-KR" sz="160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60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ko-KR" altLang="en-US" sz="160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이내       </a:t>
            </a:r>
            <a:endParaRPr lang="en-US" altLang="ko-KR" sz="16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1828800"/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제품</a:t>
            </a:r>
            <a:r>
              <a:rPr lang="en-US" altLang="ko-KR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MTC </a:t>
            </a:r>
            <a:r>
              <a:rPr lang="ko-KR" altLang="en-US" sz="16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사후보완</a:t>
            </a:r>
            <a:r>
              <a:rPr lang="ko-KR" altLang="en-US" sz="16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1828800"/>
            <a:endParaRPr lang="en-US" altLang="ko-KR" sz="1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828800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*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사후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미보완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    </a:t>
            </a:r>
          </a:p>
          <a:p>
            <a:pPr defTabSz="1828800"/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신청제한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패널티有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182880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90" name="Shape 11"/>
          <p:cNvSpPr/>
          <p:nvPr/>
        </p:nvSpPr>
        <p:spPr>
          <a:xfrm>
            <a:off x="10867546" y="6038668"/>
            <a:ext cx="5696908" cy="457200"/>
          </a:xfrm>
          <a:prstGeom prst="roundRect">
            <a:avLst>
              <a:gd name="adj" fmla="val 2000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91" name="Text 12"/>
          <p:cNvSpPr/>
          <p:nvPr/>
        </p:nvSpPr>
        <p:spPr>
          <a:xfrm>
            <a:off x="11735916" y="6051832"/>
            <a:ext cx="42891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보세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구역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반입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신고</a:t>
            </a:r>
            <a:endParaRPr lang="en-US" altLang="ko-KR" sz="19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Text 55"/>
          <p:cNvSpPr/>
          <p:nvPr/>
        </p:nvSpPr>
        <p:spPr>
          <a:xfrm>
            <a:off x="9656064" y="6602298"/>
            <a:ext cx="8119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828800"/>
            <a:r>
              <a:rPr lang="en-US" sz="1500" dirty="0">
                <a:solidFill>
                  <a:srgbClr val="6D28D9"/>
                </a:solidFill>
                <a:cs typeface="Arial" pitchFamily="34" charset="-120"/>
              </a:rPr>
              <a:t>☞ </a:t>
            </a:r>
            <a:r>
              <a:rPr lang="ko-KR" altLang="en-US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협회수입승인</a:t>
            </a:r>
            <a:r>
              <a:rPr lang="en-US" altLang="ko-KR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/</a:t>
            </a:r>
            <a:r>
              <a:rPr lang="ko-KR" altLang="en-US" sz="1500" dirty="0" err="1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반입신고는</a:t>
            </a:r>
            <a:r>
              <a:rPr lang="ko-KR" altLang="en-US" sz="1500" dirty="0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ko-KR" altLang="en-US" sz="1500" dirty="0" err="1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동일자</a:t>
            </a:r>
            <a:r>
              <a:rPr lang="en-US" altLang="ko-KR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, </a:t>
            </a:r>
            <a:r>
              <a:rPr lang="ko-KR" altLang="en-US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동일내용으로 </a:t>
            </a:r>
            <a:r>
              <a:rPr lang="ko-KR" altLang="en-US" sz="1500" dirty="0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신고 必</a:t>
            </a:r>
            <a:r>
              <a:rPr lang="en-US" altLang="ko-KR" sz="1500" dirty="0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</a:t>
            </a:r>
            <a:r>
              <a:rPr lang="en-US" altLang="ko-KR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ko-KR" altLang="en-US" sz="1500" dirty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선후관계 </a:t>
            </a:r>
            <a:r>
              <a:rPr lang="ko-KR" altLang="en-US" sz="1500" dirty="0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무관</a:t>
            </a:r>
            <a:r>
              <a:rPr lang="en-US" altLang="ko-KR" sz="1500" dirty="0" smtClean="0">
                <a:solidFill>
                  <a:srgbClr val="6D28D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</a:t>
            </a:r>
            <a:endParaRPr lang="en-US" altLang="ko-KR" sz="1500" dirty="0">
              <a:solidFill>
                <a:srgbClr val="6D28D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algn="ctr" defTabSz="1828800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3" name="Text 10"/>
          <p:cNvSpPr/>
          <p:nvPr/>
        </p:nvSpPr>
        <p:spPr>
          <a:xfrm>
            <a:off x="1984372" y="7152346"/>
            <a:ext cx="5127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수입자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en-US" altLang="ko-KR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Unipass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수입신고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97" name="Shape 9"/>
          <p:cNvSpPr/>
          <p:nvPr/>
        </p:nvSpPr>
        <p:spPr>
          <a:xfrm>
            <a:off x="10800486" y="7898456"/>
            <a:ext cx="5760100" cy="457200"/>
          </a:xfrm>
          <a:prstGeom prst="roundRect">
            <a:avLst>
              <a:gd name="adj" fmla="val 2000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98" name="Text 39"/>
          <p:cNvSpPr/>
          <p:nvPr/>
        </p:nvSpPr>
        <p:spPr>
          <a:xfrm>
            <a:off x="11695086" y="8614554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endParaRPr lang="en-US" sz="1700" dirty="0">
              <a:solidFill>
                <a:prstClr val="black"/>
              </a:solidFill>
            </a:endParaRPr>
          </a:p>
        </p:txBody>
      </p:sp>
      <p:sp>
        <p:nvSpPr>
          <p:cNvPr id="99" name="Shape 42"/>
          <p:cNvSpPr/>
          <p:nvPr/>
        </p:nvSpPr>
        <p:spPr>
          <a:xfrm>
            <a:off x="10800486" y="9308355"/>
            <a:ext cx="5737100" cy="462238"/>
          </a:xfrm>
          <a:prstGeom prst="roundRect">
            <a:avLst>
              <a:gd name="adj" fmla="val 11429"/>
            </a:avLst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0" name="Text 43"/>
          <p:cNvSpPr/>
          <p:nvPr/>
        </p:nvSpPr>
        <p:spPr>
          <a:xfrm>
            <a:off x="10800486" y="9308355"/>
            <a:ext cx="5737100" cy="462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수입통관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01" name="Text 10"/>
          <p:cNvSpPr/>
          <p:nvPr/>
        </p:nvSpPr>
        <p:spPr>
          <a:xfrm>
            <a:off x="11657356" y="791242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수입자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관세청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(</a:t>
            </a:r>
            <a:r>
              <a:rPr lang="en-US" altLang="ko-KR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Unipass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) 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수입신고</a:t>
            </a:r>
          </a:p>
        </p:txBody>
      </p:sp>
      <p:sp>
        <p:nvSpPr>
          <p:cNvPr id="104" name="Shape 9"/>
          <p:cNvSpPr/>
          <p:nvPr/>
        </p:nvSpPr>
        <p:spPr>
          <a:xfrm>
            <a:off x="1986604" y="6311471"/>
            <a:ext cx="5149784" cy="631066"/>
          </a:xfrm>
          <a:prstGeom prst="roundRect">
            <a:avLst>
              <a:gd name="adj" fmla="val 20000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5" name="Text 39"/>
          <p:cNvSpPr/>
          <p:nvPr/>
        </p:nvSpPr>
        <p:spPr>
          <a:xfrm>
            <a:off x="1999288" y="6299108"/>
            <a:ext cx="5149784" cy="70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endParaRPr lang="en-US" sz="1700" dirty="0">
              <a:solidFill>
                <a:prstClr val="black"/>
              </a:solidFill>
            </a:endParaRPr>
          </a:p>
        </p:txBody>
      </p:sp>
      <p:sp>
        <p:nvSpPr>
          <p:cNvPr id="106" name="Text 10"/>
          <p:cNvSpPr/>
          <p:nvPr/>
        </p:nvSpPr>
        <p:spPr>
          <a:xfrm>
            <a:off x="1975104" y="6308300"/>
            <a:ext cx="5149784" cy="633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철강협회</a:t>
            </a:r>
            <a:r>
              <a:rPr lang="en-US" altLang="ko-KR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 </a:t>
            </a:r>
            <a:r>
              <a:rPr lang="ko-KR" altLang="en-US" sz="19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요건확인</a:t>
            </a:r>
            <a:r>
              <a:rPr lang="ko-KR" altLang="en-US" sz="19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후 승인</a:t>
            </a:r>
            <a:endParaRPr lang="en-US" altLang="ko-KR" sz="1900" b="1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algn="ctr" defTabSz="1828800"/>
            <a:endParaRPr lang="en-US" altLang="ko-KR" sz="400" b="1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algn="ctr" defTabSz="1828800"/>
            <a:r>
              <a:rPr lang="en-US" sz="1200" b="1" dirty="0">
                <a:solidFill>
                  <a:prstClr val="white">
                    <a:lumMod val="85000"/>
                  </a:prstClr>
                </a:solidFill>
                <a:cs typeface="Arial" pitchFamily="34" charset="-120"/>
              </a:rPr>
              <a:t>* </a:t>
            </a:r>
            <a:r>
              <a:rPr lang="ko-KR" altLang="en-US" sz="1200" b="1" dirty="0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수입승인번호 발급 및 </a:t>
            </a:r>
            <a:r>
              <a:rPr lang="ko-KR" altLang="en-US" sz="1200" b="1" dirty="0" err="1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승인정보</a:t>
            </a:r>
            <a:r>
              <a:rPr lang="ko-KR" altLang="en-US" sz="1200" b="1" dirty="0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전송</a:t>
            </a:r>
            <a:endParaRPr lang="en-US" sz="12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112" name="Shape 9"/>
          <p:cNvSpPr/>
          <p:nvPr/>
        </p:nvSpPr>
        <p:spPr>
          <a:xfrm>
            <a:off x="10804354" y="7130517"/>
            <a:ext cx="5760100" cy="645234"/>
          </a:xfrm>
          <a:prstGeom prst="roundRect">
            <a:avLst>
              <a:gd name="adj" fmla="val 2000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13" name="Text 10"/>
          <p:cNvSpPr/>
          <p:nvPr/>
        </p:nvSpPr>
        <p:spPr>
          <a:xfrm>
            <a:off x="11177780" y="7210264"/>
            <a:ext cx="4990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828800"/>
            <a:r>
              <a:rPr lang="en-US" altLang="ko-KR" sz="184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[</a:t>
            </a:r>
            <a:r>
              <a:rPr lang="ko-KR" altLang="en-US" sz="184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철강협회</a:t>
            </a:r>
            <a:r>
              <a:rPr lang="en-US" altLang="ko-KR" sz="184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] </a:t>
            </a:r>
            <a:r>
              <a:rPr lang="ko-KR" altLang="en-US" sz="184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요건확인</a:t>
            </a:r>
            <a:r>
              <a:rPr lang="ko-KR" altLang="en-US" sz="184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후 승인</a:t>
            </a:r>
            <a:endParaRPr lang="en-US" altLang="ko-KR" sz="1840" b="1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algn="ctr" defTabSz="1828800"/>
            <a:endParaRPr lang="en-US" altLang="ko-KR" sz="400" b="1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-120"/>
            </a:endParaRPr>
          </a:p>
          <a:p>
            <a:pPr algn="ctr" defTabSz="1828800"/>
            <a:r>
              <a:rPr lang="en-US" altLang="ko-KR" sz="1200" b="1" dirty="0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* </a:t>
            </a:r>
            <a:r>
              <a:rPr lang="ko-KR" altLang="en-US" sz="1200" b="1" dirty="0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수입승인번호 발급 및 </a:t>
            </a:r>
            <a:r>
              <a:rPr lang="ko-KR" altLang="en-US" sz="1200" b="1" dirty="0" err="1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승인정보</a:t>
            </a:r>
            <a:r>
              <a:rPr lang="ko-KR" altLang="en-US" sz="1200" b="1" dirty="0">
                <a:solidFill>
                  <a:prstClr val="white">
                    <a:lumMod val="8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-120"/>
              </a:rPr>
              <a:t> 전송</a:t>
            </a:r>
            <a:endParaRPr lang="en-US" altLang="ko-KR" sz="1200" dirty="0">
              <a:solidFill>
                <a:prstClr val="white">
                  <a:lumMod val="8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5" name="Text 1"/>
          <p:cNvSpPr/>
          <p:nvPr/>
        </p:nvSpPr>
        <p:spPr>
          <a:xfrm>
            <a:off x="7772400" y="461461"/>
            <a:ext cx="10369151" cy="381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828800"/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근거법 </a:t>
            </a:r>
            <a:r>
              <a:rPr lang="en-US" altLang="ko-KR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대외무역법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11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조 </a:t>
            </a:r>
            <a:r>
              <a:rPr lang="en-US" altLang="ko-KR" sz="1600" b="1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 대외무역법시행령 </a:t>
            </a:r>
            <a:r>
              <a:rPr lang="en-US" altLang="ko-KR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16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조 </a:t>
            </a:r>
            <a:r>
              <a:rPr lang="en-US" altLang="ko-KR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/ 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대외무역관리규정 </a:t>
            </a:r>
            <a:r>
              <a:rPr lang="ko-KR" altLang="en-US" sz="1600" b="1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제</a:t>
            </a:r>
            <a:r>
              <a:rPr lang="en-US" altLang="ko-KR" sz="1600" b="1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10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조 </a:t>
            </a:r>
            <a:r>
              <a:rPr lang="en-US" altLang="ko-KR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sz="1600" b="1" dirty="0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 smtClean="0">
                <a:solidFill>
                  <a:prstClr val="white">
                    <a:lumMod val="75000"/>
                  </a:prstClr>
                </a:solidFill>
                <a:latin typeface="Calibri" panose="020F0502020204030204"/>
                <a:ea typeface="맑은 고딕" panose="020B0503020000020004" pitchFamily="50" charset="-127"/>
              </a:rPr>
              <a:t>수출입공고</a:t>
            </a:r>
            <a:endParaRPr lang="en-US" sz="1600" b="1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22" name="Shape 13"/>
          <p:cNvSpPr/>
          <p:nvPr/>
        </p:nvSpPr>
        <p:spPr>
          <a:xfrm>
            <a:off x="4561514" y="2023455"/>
            <a:ext cx="10484" cy="367530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67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3012698"/>
            <a:ext cx="16534800" cy="7109878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2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6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7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3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4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5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-4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HS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코드 기입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품목명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품목식별부호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자동기입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&gt;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제조사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제품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모델규격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MTC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발행일자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물량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금액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원산지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조강국을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기입합니다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886200" y="6591300"/>
            <a:ext cx="13106400" cy="2209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6984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54" y="3461274"/>
            <a:ext cx="16534800" cy="6212726"/>
          </a:xfrm>
          <a:prstGeom prst="rect">
            <a:avLst/>
          </a:prstGeom>
        </p:spPr>
      </p:pic>
      <p:grpSp>
        <p:nvGrpSpPr>
          <p:cNvPr id="52" name="Group 5"/>
          <p:cNvGrpSpPr/>
          <p:nvPr/>
        </p:nvGrpSpPr>
        <p:grpSpPr>
          <a:xfrm>
            <a:off x="-22824" y="1299176"/>
            <a:ext cx="18302289" cy="1949198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6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57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3" name="Group 2"/>
          <p:cNvGrpSpPr/>
          <p:nvPr/>
        </p:nvGrpSpPr>
        <p:grpSpPr>
          <a:xfrm>
            <a:off x="-22824" y="-392615"/>
            <a:ext cx="18302289" cy="1941620"/>
            <a:chOff x="0" y="0"/>
            <a:chExt cx="5419991" cy="511373"/>
          </a:xfrm>
        </p:grpSpPr>
        <p:sp>
          <p:nvSpPr>
            <p:cNvPr id="54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55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-5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Stamp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제품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MTC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업로드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* 1. MTC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내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(melt and pour)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기재 시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MTC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만 업로드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2. MTC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내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(melt and pour)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미기재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시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증빙서류를 함께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제출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바랍니다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b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</a:b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 기준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신고품목이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다수일 시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품목 추가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버튼을 눌러 입력 후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제출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바랍니다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 </a:t>
            </a:r>
            <a:endParaRPr lang="en-US" altLang="ko-KR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886201" y="8648700"/>
            <a:ext cx="13106399" cy="9469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5392400" y="4991100"/>
            <a:ext cx="855373" cy="3858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일반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5955137" y="6238138"/>
            <a:ext cx="1037463" cy="3293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457200" y="7026434"/>
            <a:ext cx="3216610" cy="2860466"/>
            <a:chOff x="85549" y="6191495"/>
            <a:chExt cx="2819400" cy="3088375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87347" y="6296324"/>
              <a:ext cx="2536493" cy="26690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HS 코드 입력 시 </a:t>
              </a:r>
              <a: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r>
                <a:rPr kumimoji="0" lang="ko-KR" altLang="ko-KR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규제·조사대상</a:t>
              </a: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여부 자동 확인</a:t>
              </a:r>
              <a:r>
                <a:rPr kumimoji="0" lang="en-US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endPara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MTC 업로드 시 OCR </a:t>
              </a:r>
              <a:r>
                <a:rPr kumimoji="0" lang="ko-KR" altLang="ko-KR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파싱</a:t>
              </a: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자동 수행 </a:t>
              </a:r>
              <a: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→ 회원사는 </a:t>
              </a:r>
              <a:r>
                <a:rPr kumimoji="0" lang="ko-KR" altLang="ko-KR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파싱</a:t>
              </a: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결과 전송 없이 승인서 제출 가능 </a:t>
              </a:r>
              <a: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endPara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MTC </a:t>
              </a:r>
              <a:r>
                <a:rPr kumimoji="0" lang="ko-KR" altLang="ko-KR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다건·파싱</a:t>
              </a: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지연 시</a:t>
              </a: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, </a:t>
              </a:r>
              <a: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협회는 </a:t>
              </a:r>
              <a:r>
                <a:rPr kumimoji="0" lang="ko-KR" altLang="ko-KR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파싱</a:t>
              </a: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완료와 무관하게 </a:t>
              </a:r>
              <a: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/>
              </a:r>
              <a:br>
                <a:rPr kumimoji="0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</a:b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신청서 </a:t>
              </a:r>
              <a:r>
                <a:rPr kumimoji="0" lang="ko-KR" altLang="ko-KR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선접수</a:t>
              </a: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후 </a:t>
              </a:r>
              <a:r>
                <a:rPr kumimoji="0" lang="ko-KR" altLang="ko-KR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파싱</a:t>
              </a:r>
              <a:r>
                <a:rPr kumimoji="0" lang="ko-KR" altLang="ko-K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프리젠테이션 Bold" panose="020B0600000101010101" charset="-127"/>
                  <a:ea typeface="프리젠테이션 Bold" panose="020B0600000101010101" charset="-127"/>
                </a:rPr>
                <a:t> 완료 시 검토 </a:t>
              </a: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85549" y="6191495"/>
              <a:ext cx="2819400" cy="3088375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ko-KR" sz="14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808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82" y="2930613"/>
            <a:ext cx="16534800" cy="7242087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76955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  <a:p>
            <a:pPr>
              <a:lnSpc>
                <a:spcPts val="8652"/>
              </a:lnSpc>
              <a:spcBef>
                <a:spcPct val="0"/>
              </a:spcBef>
            </a:pP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4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‘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보세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(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조선용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)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수입신고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'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신청서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유형을 선택합니다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</a:t>
                </a:r>
              </a:p>
            </p:txBody>
          </p:sp>
        </p:grpSp>
      </p:grpSp>
      <p:sp>
        <p:nvSpPr>
          <p:cNvPr id="26" name="직사각형 25"/>
          <p:cNvSpPr/>
          <p:nvPr/>
        </p:nvSpPr>
        <p:spPr>
          <a:xfrm>
            <a:off x="6781800" y="7124700"/>
            <a:ext cx="4755354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480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22" y="2964824"/>
            <a:ext cx="16542000" cy="7131676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-14289" y="-365169"/>
            <a:ext cx="18302290" cy="3200158"/>
            <a:chOff x="-14289" y="-365169"/>
            <a:chExt cx="18302289" cy="3200158"/>
          </a:xfrm>
        </p:grpSpPr>
        <p:grpSp>
          <p:nvGrpSpPr>
            <p:cNvPr id="3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3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2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740408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57201" y="1865379"/>
            <a:ext cx="78168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33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-1</a:t>
            </a:r>
            <a:endParaRPr lang="en-US" sz="330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50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>
                    <a:solidFill>
                      <a:prstClr val="white"/>
                    </a:solidFill>
                    <a:latin typeface="Calibri"/>
                    <a:ea typeface="맑은 고딕" panose="020B0503020000020004" pitchFamily="50" charset="-127"/>
                  </a:rPr>
                  <a:t>메뉴명</a:t>
                </a:r>
                <a:r>
                  <a:rPr lang="en-US" altLang="ko-KR" b="1" dirty="0">
                    <a:solidFill>
                      <a:prstClr val="white"/>
                    </a:solidFill>
                    <a:latin typeface="Calibri"/>
                    <a:ea typeface="맑은 고딕" panose="020B0503020000020004" pitchFamily="50" charset="-127"/>
                  </a:rPr>
                  <a:t>/</a:t>
                </a:r>
                <a:r>
                  <a:rPr lang="ko-KR" altLang="en-US" b="1" dirty="0">
                    <a:solidFill>
                      <a:prstClr val="white"/>
                    </a:solidFill>
                    <a:latin typeface="Calibri"/>
                    <a:ea typeface="맑은 고딕" panose="020B0503020000020004" pitchFamily="50" charset="-127"/>
                  </a:rPr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수입승인시스템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등록 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>
                    <a:solidFill>
                      <a:prstClr val="white"/>
                    </a:solidFill>
                    <a:latin typeface="Calibri"/>
                    <a:ea typeface="맑은 고딕" panose="020B0503020000020004" pitchFamily="50" charset="-127"/>
                  </a:rPr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5" y="2095502"/>
            <a:ext cx="1434733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수입자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신청유형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확인 후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수입신고에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대한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승인신청인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경우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실제 이용 중인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보세구역을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선택합니다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3810000" y="9182100"/>
            <a:ext cx="7072951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Calibri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98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33700"/>
            <a:ext cx="16534800" cy="720025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25935" y="1865377"/>
            <a:ext cx="64421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-2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095502"/>
            <a:ext cx="14347329" cy="495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수입자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신청인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거래당사자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돋보기 버튼 이용하여 거래처 정보 불러오기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),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납세의무자를 기입합니다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3762688" y="5264777"/>
            <a:ext cx="13366845" cy="4876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838200" y="7429500"/>
            <a:ext cx="2707282" cy="1219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수입자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신청인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납세의무자 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로그인 사용자 </a:t>
            </a:r>
            <a:r>
              <a:rPr lang="ko-KR" altLang="en-US" sz="1600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회사정보와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1600" b="1" dirty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다를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경우</a:t>
            </a: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-&gt; </a:t>
            </a:r>
            <a:r>
              <a:rPr lang="ko-KR" altLang="en-US" sz="1600" b="1" dirty="0">
                <a:solidFill>
                  <a:srgbClr val="FF0000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체크박스 해제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후 직접 입력 가능</a:t>
            </a:r>
          </a:p>
        </p:txBody>
      </p:sp>
      <p:sp>
        <p:nvSpPr>
          <p:cNvPr id="38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40682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64822"/>
            <a:ext cx="16534800" cy="7154177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1" y="1865377"/>
            <a:ext cx="781684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-3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095502"/>
            <a:ext cx="1434732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선적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도착정보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BL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번호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인보이스 번호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선적항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인도조건을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필수로 입력합니다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3779293" y="6438899"/>
            <a:ext cx="13441907" cy="36800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351422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2944258"/>
            <a:ext cx="16534800" cy="7228442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2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6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7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3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4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5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-4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HS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코드 기입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품목명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품목식별부호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자동기입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제조사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제품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모델규격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MTC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발행일자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물량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금액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원산지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조강국을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기입합니다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altLang="ko-KR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886200" y="6972300"/>
            <a:ext cx="13030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</p:spTree>
    <p:extLst>
      <p:ext uri="{BB962C8B-B14F-4D97-AF65-F5344CB8AC3E}">
        <p14:creationId xmlns:p14="http://schemas.microsoft.com/office/powerpoint/2010/main" val="33130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4" y="3390900"/>
            <a:ext cx="16534800" cy="6781800"/>
          </a:xfrm>
          <a:prstGeom prst="rect">
            <a:avLst/>
          </a:prstGeom>
        </p:spPr>
      </p:pic>
      <p:grpSp>
        <p:nvGrpSpPr>
          <p:cNvPr id="32" name="Group 5"/>
          <p:cNvGrpSpPr/>
          <p:nvPr/>
        </p:nvGrpSpPr>
        <p:grpSpPr>
          <a:xfrm>
            <a:off x="-14292" y="1283491"/>
            <a:ext cx="18302289" cy="2035817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37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2"/>
          <p:cNvGrpSpPr/>
          <p:nvPr/>
        </p:nvGrpSpPr>
        <p:grpSpPr>
          <a:xfrm>
            <a:off x="-14289" y="-365169"/>
            <a:ext cx="18302289" cy="1941620"/>
            <a:chOff x="0" y="0"/>
            <a:chExt cx="5419991" cy="511373"/>
          </a:xfrm>
        </p:grpSpPr>
        <p:sp>
          <p:nvSpPr>
            <p:cNvPr id="34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35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-5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수입신고는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선급인증으로 인해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조강국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증빙서류를 필수로 업로드 후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제출합니다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제품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MTC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는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승인일자로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30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 이내에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사후보완합니다</a:t>
            </a: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b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</a:b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 기준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신고품목이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다수일 시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품목 추가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버튼을 눌러 입력 후 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제출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 </a:t>
            </a:r>
            <a:r>
              <a:rPr lang="ko-KR" altLang="en-US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바랍니다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 </a:t>
            </a:r>
          </a:p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endParaRPr lang="en-US" altLang="ko-KR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747448" y="9031272"/>
            <a:ext cx="13092752" cy="9890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29"/>
          <p:cNvSpPr txBox="1"/>
          <p:nvPr/>
        </p:nvSpPr>
        <p:spPr>
          <a:xfrm>
            <a:off x="228600" y="91774"/>
            <a:ext cx="14325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수입신고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5925800" y="6438900"/>
            <a:ext cx="914400" cy="3563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5316200" y="5159750"/>
            <a:ext cx="914400" cy="3956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618292" y="6896100"/>
            <a:ext cx="2810708" cy="319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HS 코드 입력 시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kumimoji="0" lang="ko-KR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규제·조사대상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여부 자동 확인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endParaRPr kumimoji="0" lang="ko-KR" altLang="ko-K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ko-KR" altLang="en-US" sz="1600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조강국</a:t>
            </a:r>
            <a:r>
              <a:rPr lang="ko-KR" altLang="en-US" sz="1600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증빙서류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업로드 시 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OCR </a:t>
            </a:r>
            <a:r>
              <a:rPr kumimoji="0" lang="ko-KR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파싱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자동 수행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→ 회원사는 </a:t>
            </a:r>
            <a:r>
              <a:rPr kumimoji="0" lang="ko-KR" altLang="ko-K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파싱</a:t>
            </a: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결과 전송 없이 승인서 제출 가능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endParaRPr kumimoji="0" lang="ko-KR" altLang="ko-K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ko-KR" altLang="en-US" sz="1600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조강국</a:t>
            </a:r>
            <a:r>
              <a:rPr lang="ko-KR" altLang="en-US" sz="1600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증빙서류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kumimoji="0" lang="ko-KR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다건·파싱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지연 시</a:t>
            </a: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협회는 </a:t>
            </a:r>
            <a:r>
              <a:rPr kumimoji="0" lang="ko-KR" altLang="ko-K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파싱</a:t>
            </a: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완료와 무관하게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신청서 </a:t>
            </a:r>
            <a:r>
              <a:rPr kumimoji="0" lang="ko-KR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선접수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후 </a:t>
            </a:r>
            <a:r>
              <a:rPr kumimoji="0" lang="ko-KR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파싱</a:t>
            </a: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프리젠테이션 Bold" panose="020B0600000101010101" charset="-127"/>
                <a:ea typeface="프리젠테이션 Bold" panose="020B0600000101010101" charset="-127"/>
              </a:rPr>
              <a:t> 완료 시 검토 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457200" y="7095788"/>
            <a:ext cx="3124200" cy="300071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400" b="1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81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4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8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9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5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6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7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554200" cy="1020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신청서 등록 및 조회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400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2" y="1865377"/>
            <a:ext cx="635122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5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등록 목록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27" name="TextBox 35"/>
          <p:cNvSpPr txBox="1"/>
          <p:nvPr/>
        </p:nvSpPr>
        <p:spPr>
          <a:xfrm>
            <a:off x="4006088" y="2176621"/>
            <a:ext cx="129865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“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임시저장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검토중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검토완료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협회승인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완료되었으나 관세청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오류통보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상태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”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에 해당하는 신청서들을 조회할 수 있습니다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69454" y="2936638"/>
            <a:ext cx="16534800" cy="7159862"/>
            <a:chOff x="869454" y="2936638"/>
            <a:chExt cx="16534800" cy="7159862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9454" y="2936638"/>
              <a:ext cx="16534800" cy="7159862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3526" y="8877300"/>
              <a:ext cx="5090074" cy="312168"/>
            </a:xfrm>
            <a:prstGeom prst="rect">
              <a:avLst/>
            </a:prstGeom>
          </p:spPr>
        </p:pic>
      </p:grpSp>
      <p:sp>
        <p:nvSpPr>
          <p:cNvPr id="26" name="직사각형 25"/>
          <p:cNvSpPr/>
          <p:nvPr/>
        </p:nvSpPr>
        <p:spPr>
          <a:xfrm>
            <a:off x="1143000" y="4567997"/>
            <a:ext cx="2187199" cy="4231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52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28600" y="3118864"/>
            <a:ext cx="13348800" cy="6792608"/>
            <a:chOff x="228600" y="3118864"/>
            <a:chExt cx="13348800" cy="6792608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3118864"/>
              <a:ext cx="13348800" cy="6792608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6599" y="6676890"/>
              <a:ext cx="3440401" cy="1590810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8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0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599" y="91774"/>
            <a:ext cx="15240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(‘</a:t>
            </a:r>
            <a:r>
              <a:rPr lang="ko-KR" altLang="en-US" sz="400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등록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탭 기능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altLang="ko-KR" sz="400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4" y="1865377"/>
            <a:ext cx="63511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6-1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17698"/>
            <a:chOff x="1495249" y="1587402"/>
            <a:chExt cx="14090964" cy="1117698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58849"/>
              <a:chOff x="1495249" y="1614411"/>
              <a:chExt cx="14090964" cy="558849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01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신청서 화면의 각 기능은 아래와 같습니다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.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3727731" y="4494808"/>
            <a:ext cx="45719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조회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원하는 조건을 설정 후 신청서 리스트를 조회합니다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AutoNum type="arabicPeriod"/>
            </a:pP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수입신청서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등록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신청서를 신규로 작성합니다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AutoNum type="arabicPeriod"/>
            </a:pP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복사 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이전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신청내역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중 복사하여 새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임시저장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신청서를 생성합니다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. (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신청번호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및 품목식별번호는 새로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채번됩니다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.) </a:t>
            </a:r>
          </a:p>
          <a:p>
            <a:pPr marL="342900" indent="-342900">
              <a:buAutoNum type="arabicPeriod"/>
            </a:pPr>
            <a:endParaRPr lang="en-US" altLang="ko-KR" b="1" dirty="0" smtClean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b="1" dirty="0" err="1">
                <a:latin typeface="프리젠테이션 Bold" panose="020B0600000101010101" charset="-127"/>
                <a:ea typeface="프리젠테이션 Bold" panose="020B0600000101010101" charset="-127"/>
              </a:rPr>
              <a:t>이전내역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 불러오기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이전 승인서 내역을 불러와 데이터를 연속적으로 </a:t>
            </a:r>
            <a:r>
              <a:rPr lang="ko-KR" altLang="en-US" b="1" dirty="0" err="1">
                <a:latin typeface="프리젠테이션 Bold" panose="020B0600000101010101" charset="-127"/>
                <a:ea typeface="프리젠테이션 Bold" panose="020B0600000101010101" charset="-127"/>
              </a:rPr>
              <a:t>활용가능합니다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 </a:t>
            </a:r>
          </a:p>
          <a:p>
            <a:pPr marL="342900" indent="-342900">
              <a:buAutoNum type="arabicPeriod"/>
            </a:pPr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엑셀 다운로드 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조회된 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목록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을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엑셀파일로 다운로드합니다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 </a:t>
            </a:r>
            <a:endParaRPr lang="en-US" altLang="ko-KR" b="1" dirty="0" smtClean="0"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0896600" y="4991100"/>
            <a:ext cx="762000" cy="5339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3446799" y="5475676"/>
            <a:ext cx="1277601" cy="460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2656878" y="5478616"/>
            <a:ext cx="759441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11656040" y="4991100"/>
            <a:ext cx="1374159" cy="533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4756159" y="5475675"/>
            <a:ext cx="1277601" cy="460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65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359342"/>
            <a:ext cx="18288000" cy="3147736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3817520"/>
            <a:ext cx="11389389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/>
            </a:r>
            <a:b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</a:b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 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493520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(‘</a:t>
            </a:r>
            <a:r>
              <a:rPr lang="ko-KR" altLang="en-US" sz="400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등록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탭 </a:t>
            </a:r>
            <a:r>
              <a:rPr lang="ko-KR" altLang="en-US" sz="400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기능</a:t>
            </a:r>
            <a:r>
              <a:rPr lang="en-US" altLang="ko-KR" sz="400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  <a:p>
            <a:pPr>
              <a:lnSpc>
                <a:spcPts val="8652"/>
              </a:lnSpc>
              <a:spcBef>
                <a:spcPct val="0"/>
              </a:spcBef>
            </a:pP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1" y="1865377"/>
            <a:ext cx="78168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6-2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4" y="2171700"/>
            <a:ext cx="14347329" cy="501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신청서 화면의 각 기능은 아래와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같습니다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26743" y="4787608"/>
            <a:ext cx="4432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AutoNum type="arabicPeriod" startAt="5"/>
            </a:pP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임시저장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현재 작성한 신청서를 임시저장하여 </a:t>
            </a:r>
            <a:r>
              <a:rPr lang="ko-KR" altLang="en-US" b="1" dirty="0" err="1">
                <a:latin typeface="프리젠테이션 Bold" panose="020B0600000101010101" charset="-127"/>
                <a:ea typeface="프리젠테이션 Bold" panose="020B0600000101010101" charset="-127"/>
              </a:rPr>
              <a:t>이어쓰기가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 가능합니다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</a:p>
          <a:p>
            <a:pPr marL="342900" indent="-342900">
              <a:buAutoNum type="arabicPeriod" startAt="5"/>
            </a:pPr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FontTx/>
              <a:buAutoNum type="arabicPeriod" startAt="5"/>
            </a:pP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제출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작성된 수입신청서를 제출하여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 MTC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검토 후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“</a:t>
            </a:r>
            <a:r>
              <a:rPr lang="ko-KR" altLang="en-US" b="1" dirty="0" err="1">
                <a:latin typeface="프리젠테이션 Bold" panose="020B0600000101010101" charset="-127"/>
                <a:ea typeface="프리젠테이션 Bold" panose="020B0600000101010101" charset="-127"/>
              </a:rPr>
              <a:t>협회승인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“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시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관세청에 송신합니다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</a:p>
          <a:p>
            <a:pPr marL="342900" indent="-342900">
              <a:buAutoNum type="arabicPeriod" startAt="5"/>
            </a:pPr>
            <a:endParaRPr lang="en-US" altLang="ko-KR" b="1" dirty="0" smtClean="0"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marL="342900" indent="-342900">
              <a:buFontTx/>
              <a:buAutoNum type="arabicPeriod" startAt="5"/>
            </a:pP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취소 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선택된 신청서를 </a:t>
            </a:r>
            <a:r>
              <a:rPr lang="ko-KR" altLang="en-US" b="1" dirty="0" err="1">
                <a:latin typeface="프리젠테이션 Bold" panose="020B0600000101010101" charset="-127"/>
                <a:ea typeface="프리젠테이션 Bold" panose="020B0600000101010101" charset="-127"/>
              </a:rPr>
              <a:t>작성취소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(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삭제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)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합니다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  <a:b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(</a:t>
            </a:r>
            <a:r>
              <a:rPr lang="ko-KR" altLang="en-US" b="1" dirty="0">
                <a:latin typeface="프리젠테이션 Bold" panose="020B0600000101010101" charset="-127"/>
                <a:ea typeface="프리젠테이션 Bold" panose="020B0600000101010101" charset="-127"/>
              </a:rPr>
              <a:t>데이터 삭제 시 복구가 어려우니 신중하게 클릭하시기 바랍니다</a:t>
            </a:r>
            <a:r>
              <a:rPr lang="en-US" altLang="ko-KR" b="1" dirty="0">
                <a:latin typeface="프리젠테이션 Bold" panose="020B0600000101010101" charset="-127"/>
                <a:ea typeface="프리젠테이션 Bold" panose="020B0600000101010101" charset="-127"/>
              </a:rPr>
              <a:t>.)</a:t>
            </a:r>
          </a:p>
          <a:p>
            <a:endParaRPr lang="en-US" altLang="ko-KR" b="1" dirty="0"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09901"/>
            <a:ext cx="13320000" cy="7162800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11277600" y="4812645"/>
            <a:ext cx="68580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954691" y="4812645"/>
            <a:ext cx="68580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2625115" y="4812645"/>
            <a:ext cx="557484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59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33476"/>
            <a:ext cx="13795119" cy="7239224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4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8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9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5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6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7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3411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 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(‘</a:t>
            </a:r>
            <a:r>
              <a:rPr lang="ko-KR" altLang="en-US" sz="400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등록</a:t>
            </a:r>
            <a:r>
              <a:rPr lang="en-US" altLang="ko-KR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400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탭 </a:t>
            </a:r>
            <a:r>
              <a:rPr lang="ko-KR" altLang="en-US" sz="400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기능</a:t>
            </a:r>
            <a:r>
              <a:rPr lang="en-US" altLang="ko-KR" sz="400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30482" y="1865377"/>
            <a:ext cx="635122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6-3</a:t>
            </a:r>
            <a:endParaRPr lang="en-US" sz="3299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등록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수입신청서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등록 상세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27" name="TextBox 35"/>
          <p:cNvSpPr txBox="1"/>
          <p:nvPr/>
        </p:nvSpPr>
        <p:spPr>
          <a:xfrm>
            <a:off x="4006088" y="2176621"/>
            <a:ext cx="129865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회원사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: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제출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: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검토중일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시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수정사항이 있는 경우 신청서 회수하여 수정 후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재신청이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가능합니다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173200" y="6100678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8"/>
            </a:pP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회수 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협회상태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검토중일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시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, </a:t>
            </a:r>
            <a:b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수정사항이 있는 경우 신청서를 회수하여 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수정 후 </a:t>
            </a:r>
            <a:r>
              <a:rPr lang="ko-KR" altLang="en-US" b="1" dirty="0" err="1" smtClean="0">
                <a:latin typeface="프리젠테이션 Bold" panose="020B0600000101010101" charset="-127"/>
                <a:ea typeface="프리젠테이션 Bold" panose="020B0600000101010101" charset="-127"/>
              </a:rPr>
              <a:t>재신청이</a:t>
            </a:r>
            <a:r>
              <a:rPr lang="ko-KR" altLang="en-US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 가능합니다</a:t>
            </a:r>
            <a:r>
              <a:rPr lang="en-US" altLang="ko-KR" b="1" dirty="0" smtClean="0">
                <a:latin typeface="프리젠테이션 Bold" panose="020B0600000101010101" charset="-127"/>
                <a:ea typeface="프리젠테이션 Bold" panose="020B0600000101010101" charset="-127"/>
              </a:rPr>
              <a:t>.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3030200" y="4838700"/>
            <a:ext cx="609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5545084" y="5501641"/>
            <a:ext cx="931916" cy="4038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8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40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4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5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1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42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43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37160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매뉴얼</a:t>
            </a:r>
            <a:endParaRPr lang="en-US" altLang="ko-KR" sz="400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7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조회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조회 목록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15824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이후 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수입승인서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조회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목록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＇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화면에서 신청서의  협회 및 관세청상태를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조회와 승인서를 다운로드 받아볼 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 있습니다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69454" y="3054740"/>
            <a:ext cx="16534800" cy="7108898"/>
            <a:chOff x="841218" y="3016640"/>
            <a:chExt cx="16534800" cy="7108898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218" y="3016640"/>
              <a:ext cx="16534800" cy="7108898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81400" y="7581899"/>
              <a:ext cx="13724460" cy="914401"/>
            </a:xfrm>
            <a:prstGeom prst="rect">
              <a:avLst/>
            </a:prstGeom>
          </p:spPr>
        </p:pic>
      </p:grpSp>
      <p:sp>
        <p:nvSpPr>
          <p:cNvPr id="26" name="직사각형 25"/>
          <p:cNvSpPr/>
          <p:nvPr/>
        </p:nvSpPr>
        <p:spPr>
          <a:xfrm>
            <a:off x="14859000" y="5219700"/>
            <a:ext cx="1295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29290" y="5006340"/>
            <a:ext cx="2247309" cy="3657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0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52125"/>
            <a:ext cx="12600000" cy="5252196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4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8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9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5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6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7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8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취소 관리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2" y="2181549"/>
            <a:ext cx="1382698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등록 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‘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취소요청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 &gt; 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취소요청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사유 작성 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&gt;＇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취소요청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＇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이후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‘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취소 관리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’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탭에서 협회 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관세청의 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취소상태를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조회 가능합니다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1811000" y="4271710"/>
            <a:ext cx="674499" cy="4245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7745173" y="7353300"/>
            <a:ext cx="7647227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443689" y="4136511"/>
            <a:ext cx="1676400" cy="3646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517" y="5241304"/>
            <a:ext cx="12600000" cy="4985991"/>
          </a:xfrm>
          <a:prstGeom prst="rect">
            <a:avLst/>
          </a:prstGeom>
        </p:spPr>
      </p:pic>
      <p:sp>
        <p:nvSpPr>
          <p:cNvPr id="40" name="직사각형 39"/>
          <p:cNvSpPr/>
          <p:nvPr/>
        </p:nvSpPr>
        <p:spPr>
          <a:xfrm>
            <a:off x="5791200" y="6819900"/>
            <a:ext cx="1752600" cy="4408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7886701" y="7838500"/>
            <a:ext cx="10020299" cy="20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5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4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8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9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5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6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7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2)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작성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3" y="1865377"/>
            <a:ext cx="635120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9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수입승인서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구비서류 확인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2" y="2181549"/>
            <a:ext cx="1382698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조선용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당시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 이후 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30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일 이내에 보완해야하는 제품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MTC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를 업로드 바랍니다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238884" y="5829300"/>
            <a:ext cx="2266316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869454" y="2920267"/>
            <a:ext cx="16534800" cy="7100033"/>
            <a:chOff x="1187013" y="-347233"/>
            <a:chExt cx="16534800" cy="7100033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013" y="-347233"/>
              <a:ext cx="16534800" cy="710003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0952" y="6057900"/>
              <a:ext cx="7887801" cy="438211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5600" y="5469866"/>
              <a:ext cx="914400" cy="207034"/>
            </a:xfrm>
            <a:prstGeom prst="rect">
              <a:avLst/>
            </a:prstGeom>
          </p:spPr>
        </p:pic>
      </p:grpSp>
      <p:sp>
        <p:nvSpPr>
          <p:cNvPr id="43" name="직사각형 42"/>
          <p:cNvSpPr/>
          <p:nvPr/>
        </p:nvSpPr>
        <p:spPr>
          <a:xfrm>
            <a:off x="6297998" y="9183993"/>
            <a:ext cx="8180002" cy="6839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944" y="5469438"/>
            <a:ext cx="2143656" cy="359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8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924300"/>
            <a:ext cx="18287999" cy="1941620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4337265"/>
            <a:ext cx="1138938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5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  <a:r>
              <a:rPr kumimoji="0" lang="en-US" sz="6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kumimoji="0" lang="ko-KR" altLang="en-US" sz="6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</a:t>
            </a:r>
            <a:r>
              <a:rPr kumimoji="0" lang="en-US" altLang="ko-KR" sz="6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</a:t>
            </a:r>
            <a:r>
              <a:rPr lang="ko-KR" altLang="en-US" sz="6180" b="1" noProof="0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</a:t>
            </a:r>
            <a:r>
              <a:rPr kumimoji="0" lang="ko-KR" altLang="en-US" sz="6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세청 </a:t>
            </a:r>
            <a:r>
              <a:rPr kumimoji="0" lang="ko-KR" altLang="en-US" sz="618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송수신현황</a:t>
            </a:r>
            <a:r>
              <a:rPr kumimoji="0" lang="ko-KR" altLang="en-US" sz="6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매뉴얼</a:t>
            </a:r>
            <a:endParaRPr kumimoji="0" lang="en-US" sz="61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0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54" y="2904460"/>
            <a:ext cx="16200000" cy="7268240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982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관세청 </a:t>
            </a:r>
            <a:r>
              <a:rPr lang="ko-KR" altLang="en-US" sz="618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송수신현황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매뉴얼</a:t>
            </a:r>
            <a:endParaRPr kumimoji="0" lang="en-US" altLang="ko-KR" sz="61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0" y="1865377"/>
            <a:ext cx="78168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6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  <a:endParaRPr kumimoji="0" lang="en-US" sz="3299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메뉴명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/</a:t>
                </a: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kumimoji="0" lang="ko-KR" alt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협회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-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송수신현황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수입승인결과통보서</a:t>
                </a:r>
                <a:endPara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160B60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3559604" cy="501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이후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관세청에게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수입승인 정보를 전달하고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수입통관이 진행된 뒤 결과 이력을 볼 수 있는 화면입니다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160B60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2725400" y="6972300"/>
            <a:ext cx="1295400" cy="1752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89911" y="5219700"/>
            <a:ext cx="2315289" cy="450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0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982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관세청 </a:t>
            </a:r>
            <a:r>
              <a:rPr lang="ko-KR" altLang="en-US" sz="618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송수신현황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매뉴얼</a:t>
            </a:r>
            <a:endParaRPr kumimoji="0" lang="en-US" altLang="ko-KR" sz="61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57200" y="1865377"/>
            <a:ext cx="781686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6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2-1</a:t>
            </a:r>
            <a:endParaRPr kumimoji="0" lang="en-US" sz="3299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메뉴명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/</a:t>
                </a: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kumimoji="0" lang="ko-KR" alt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협회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-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송수신현황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오류통보</a:t>
                </a:r>
                <a:endPara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160B60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355960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협회승인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이후 관세청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오류통보에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대한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내역조회가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가능한 화면입니다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더블클릭 시 관세청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오류통보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내용 상세 확인과 수정이 가능합니다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160B60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4249400" y="4481563"/>
            <a:ext cx="3886197" cy="38546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프리젠테이션 Bold" panose="020B0600000101010101" charset="-127"/>
                <a:ea typeface="프리젠테이션 Bold" panose="020B0600000101010101" charset="-127"/>
                <a:cs typeface="+mn-cs"/>
              </a:rPr>
              <a:t>[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프리젠테이션 Bold" panose="020B0600000101010101" charset="-127"/>
                <a:ea typeface="프리젠테이션 Bold" panose="020B0600000101010101" charset="-127"/>
                <a:cs typeface="+mn-cs"/>
              </a:rPr>
              <a:t>수정 후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프리젠테이션 Bold" panose="020B0600000101010101" charset="-127"/>
                <a:ea typeface="프리젠테이션 Bold" panose="020B0600000101010101" charset="-127"/>
                <a:cs typeface="+mn-cs"/>
              </a:rPr>
              <a:t>협회승인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프리젠테이션 Bold" panose="020B0600000101010101" charset="-127"/>
                <a:ea typeface="프리젠테이션 Bold" panose="020B0600000101010101" charset="-127"/>
                <a:cs typeface="+mn-cs"/>
              </a:rPr>
              <a:t> 없이 관세청 전송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프리젠테이션 Bold" panose="020B0600000101010101" charset="-127"/>
                <a:ea typeface="프리젠테이션 Bold" panose="020B0600000101010101" charset="-127"/>
                <a:cs typeface="+mn-cs"/>
              </a:rPr>
              <a:t>]</a:t>
            </a:r>
          </a:p>
          <a:p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경로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관세청 상태 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'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'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건 → 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      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관세청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/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수입신청서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등록 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/ 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       </a:t>
            </a:r>
            <a:r>
              <a:rPr lang="ko-KR" altLang="en-US" sz="1600" dirty="0" err="1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수입승인서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조회에서 더블클릭 → 상세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이동</a:t>
            </a:r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endParaRPr lang="ko-KR" altLang="en-US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수정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상세 상단의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결과 확인 →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</a:t>
            </a:r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       </a:t>
            </a:r>
            <a:r>
              <a:rPr lang="ko-KR" altLang="en-US" sz="1600" dirty="0" err="1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이전내역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불러오기 또는 수정 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→ 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      '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품목 목록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'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수정 시 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MTC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재업로드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·</a:t>
            </a:r>
            <a:r>
              <a:rPr lang="ko-KR" altLang="en-US" sz="1600" dirty="0" err="1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재파싱</a:t>
            </a:r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endParaRPr lang="ko-KR" altLang="en-US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예외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: MTC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항목과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수입자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입력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항목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불일치 시 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</a:b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            '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협회 검토 중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'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으로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전환 후 홀딩</a:t>
            </a:r>
            <a:endParaRPr lang="ko-KR" altLang="en-US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57200" y="2857500"/>
            <a:ext cx="13563600" cy="7162800"/>
            <a:chOff x="1036854" y="2857500"/>
            <a:chExt cx="17019437" cy="7480996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6854" y="2857500"/>
              <a:ext cx="17019437" cy="7480996"/>
            </a:xfrm>
            <a:prstGeom prst="rect">
              <a:avLst/>
            </a:prstGeom>
          </p:spPr>
        </p:pic>
        <p:sp>
          <p:nvSpPr>
            <p:cNvPr id="26" name="직사각형 25"/>
            <p:cNvSpPr/>
            <p:nvPr/>
          </p:nvSpPr>
          <p:spPr>
            <a:xfrm>
              <a:off x="4058209" y="6376168"/>
              <a:ext cx="13514627" cy="381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1073324" y="5165467"/>
              <a:ext cx="2462542" cy="39792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06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54" y="2901784"/>
            <a:ext cx="16200000" cy="7118516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982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관세청 </a:t>
            </a:r>
            <a:r>
              <a:rPr lang="ko-KR" altLang="en-US" sz="618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송수신현황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매뉴얼</a:t>
            </a:r>
            <a:endParaRPr kumimoji="0" lang="en-US" altLang="ko-KR" sz="61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5" y="1865377"/>
            <a:ext cx="63511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6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2-2</a:t>
            </a:r>
            <a:endParaRPr kumimoji="0" lang="en-US" sz="3299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메뉴명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/</a:t>
                </a: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kumimoji="0" lang="ko-KR" alt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협회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-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송수신현황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오류통보</a:t>
                </a:r>
                <a:endPara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160B60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15824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오류 설명을 확인하고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신청번호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또는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승인번호의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“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해당 건 상세로 이동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＂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을 눌러 </a:t>
            </a:r>
            <a:r>
              <a:rPr lang="ko-KR" altLang="en-US" sz="2000" b="1" noProof="0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수정가능한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화면으로 이동합니다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160B60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4323852" y="9486900"/>
            <a:ext cx="12135348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4259239" y="6362700"/>
            <a:ext cx="4351361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8153400" y="6438900"/>
            <a:ext cx="281659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719341" y="6896100"/>
            <a:ext cx="281659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3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86" y="2964823"/>
            <a:ext cx="14400000" cy="7207877"/>
          </a:xfrm>
          <a:prstGeom prst="rect">
            <a:avLst/>
          </a:prstGeom>
        </p:spPr>
      </p:pic>
      <p:grpSp>
        <p:nvGrpSpPr>
          <p:cNvPr id="35" name="Group 5"/>
          <p:cNvGrpSpPr/>
          <p:nvPr/>
        </p:nvGrpSpPr>
        <p:grpSpPr>
          <a:xfrm>
            <a:off x="-14289" y="1326623"/>
            <a:ext cx="18302289" cy="1506260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9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40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2"/>
          <p:cNvGrpSpPr/>
          <p:nvPr/>
        </p:nvGrpSpPr>
        <p:grpSpPr>
          <a:xfrm>
            <a:off x="-14289" y="-404967"/>
            <a:ext cx="18302289" cy="1941620"/>
            <a:chOff x="0" y="0"/>
            <a:chExt cx="5419991" cy="511373"/>
          </a:xfrm>
        </p:grpSpPr>
        <p:sp>
          <p:nvSpPr>
            <p:cNvPr id="37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38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9822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협회</a:t>
            </a: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-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관세청 </a:t>
            </a:r>
            <a:r>
              <a:rPr lang="ko-KR" altLang="en-US" sz="6180" b="1" dirty="0" err="1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송수신현황</a:t>
            </a:r>
            <a:r>
              <a:rPr lang="ko-KR" alt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매뉴얼</a:t>
            </a:r>
            <a:endParaRPr kumimoji="0" lang="en-US" altLang="ko-KR" sz="61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0485" y="1865377"/>
            <a:ext cx="635116" cy="54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6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99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2-3</a:t>
            </a:r>
            <a:endParaRPr kumimoji="0" lang="en-US" sz="3299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메뉴명</a:t>
                </a: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/</a:t>
                </a: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kumimoji="0" lang="ko-KR" alt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협회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-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송수신현황</a:t>
                </a:r>
                <a:r>
                  <a:rPr kumimoji="0" lang="en-US" altLang="ko-KR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kumimoji="0" lang="ko-KR" alt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관세청 </a:t>
                </a:r>
                <a:r>
                  <a:rPr kumimoji="0" lang="ko-KR" altLang="en-US" sz="20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60B60"/>
                    </a:solidFill>
                    <a:effectLst/>
                    <a:uLnTx/>
                    <a:uFillTx/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오류통보</a:t>
                </a:r>
                <a:endPara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맑은 고딕" panose="020B0503020000020004" pitchFamily="50" charset="-127"/>
                    <a:cs typeface="+mn-cs"/>
                  </a:rPr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462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60B60"/>
                  </a:solidFill>
                  <a:effectLst/>
                  <a:uLnTx/>
                  <a:uFillTx/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160B60"/>
                </a:solidFill>
                <a:effectLst/>
                <a:uLnTx/>
                <a:uFillTx/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4755676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하단의 관세청 오류통보내용을 확인 후 신청서를 수정하여 다시 제출합니다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 </a:t>
            </a:r>
            <a:r>
              <a:rPr lang="en-US" altLang="ko-KR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품목 목록 항목 수정 시에는 </a:t>
            </a:r>
            <a:r>
              <a:rPr lang="en-US" altLang="ko-KR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MTC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가 삭제되어</a:t>
            </a: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업로드 및 </a:t>
            </a:r>
            <a:r>
              <a:rPr lang="ko-KR" altLang="en-US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파싱이</a:t>
            </a:r>
            <a:r>
              <a:rPr lang="ko-KR" altLang="en-US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다시 이루어지니 유의바랍니다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.) </a:t>
            </a:r>
            <a:r>
              <a:rPr lang="en-US" altLang="ko-KR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noProof="0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160B60"/>
              </a:solidFill>
              <a:effectLst/>
              <a:uLnTx/>
              <a:uFillTx/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590800" y="5566755"/>
            <a:ext cx="12009686" cy="34629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4935200" y="4222738"/>
            <a:ext cx="3097204" cy="46920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[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관세청 </a:t>
            </a:r>
            <a:r>
              <a:rPr lang="ko-KR" altLang="en-US" sz="1600" b="1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→ 수정 후 제출</a:t>
            </a:r>
            <a:r>
              <a:rPr lang="en-US" altLang="ko-KR" sz="1600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]</a:t>
            </a:r>
          </a:p>
          <a:p>
            <a:endParaRPr lang="en-US" altLang="ko-KR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수정 제출 시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: '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수정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'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으로 처리되어 기존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신청</a:t>
            </a:r>
            <a:r>
              <a:rPr lang="en-US" altLang="ko-KR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·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승인번호 </a:t>
            </a:r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유지</a:t>
            </a:r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endParaRPr lang="ko-KR" altLang="en-US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[</a:t>
            </a:r>
            <a:r>
              <a:rPr lang="ko-KR" altLang="en-US" sz="1600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취소 </a:t>
            </a:r>
            <a:r>
              <a:rPr lang="ko-KR" altLang="en-US" sz="1600" b="1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후 신규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재신청</a:t>
            </a:r>
            <a:r>
              <a:rPr lang="en-US" altLang="ko-KR" sz="1600" b="1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]</a:t>
            </a:r>
            <a:endParaRPr lang="en-US" altLang="ko-KR" sz="1600" b="1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① 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관세청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→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오류번호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더블클릭 →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오류내용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확인 → </a:t>
            </a:r>
            <a:r>
              <a:rPr lang="ko-KR" altLang="en-US" sz="1600" dirty="0" err="1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취소요청</a:t>
            </a:r>
            <a:endParaRPr lang="en-US" altLang="ko-KR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endParaRPr lang="en-US" altLang="ko-KR" sz="1600" dirty="0" smtClean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②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수입승인서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등록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/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조회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상태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: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오류통보</a:t>
            </a:r>
            <a:r>
              <a:rPr lang="en-US" altLang="ko-KR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) →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오류번호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더블클릭 →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오류내용</a:t>
            </a:r>
            <a:r>
              <a:rPr lang="ko-KR" altLang="en-US" sz="1600" dirty="0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 확인 → </a:t>
            </a:r>
            <a:r>
              <a:rPr lang="ko-KR" altLang="en-US" sz="1600" dirty="0" err="1">
                <a:solidFill>
                  <a:schemeClr val="tx1"/>
                </a:solidFill>
                <a:latin typeface="프리젠테이션 Bold" panose="020B0600000101010101" charset="-127"/>
                <a:ea typeface="프리젠테이션 Bold" panose="020B0600000101010101" charset="-127"/>
              </a:rPr>
              <a:t>취소요청</a:t>
            </a:r>
            <a:endParaRPr lang="ko-KR" altLang="en-US" sz="1600" dirty="0">
              <a:solidFill>
                <a:schemeClr val="tx1"/>
              </a:solidFill>
              <a:latin typeface="프리젠테이션 Bold" panose="020B0600000101010101" charset="-127"/>
              <a:ea typeface="프리젠테이션 Bold" panose="020B0600000101010101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3060115" y="4890349"/>
            <a:ext cx="503486" cy="3293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3563600" y="4890348"/>
            <a:ext cx="685799" cy="329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8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14289" y="1326622"/>
            <a:ext cx="18302289" cy="1508367"/>
            <a:chOff x="0" y="0"/>
            <a:chExt cx="4602304" cy="514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304" cy="514550"/>
            </a:xfrm>
            <a:custGeom>
              <a:avLst/>
              <a:gdLst/>
              <a:ahLst/>
              <a:cxnLst/>
              <a:rect l="l" t="t" r="r" b="b"/>
              <a:pathLst>
                <a:path w="4602304" h="514550">
                  <a:moveTo>
                    <a:pt x="0" y="0"/>
                  </a:moveTo>
                  <a:lnTo>
                    <a:pt x="4602304" y="0"/>
                  </a:lnTo>
                  <a:lnTo>
                    <a:pt x="4602304" y="514550"/>
                  </a:lnTo>
                  <a:lnTo>
                    <a:pt x="0" y="514550"/>
                  </a:lnTo>
                  <a:close/>
                </a:path>
              </a:pathLst>
            </a:custGeom>
            <a:grpFill/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602304" cy="5621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-14289" y="-365169"/>
            <a:ext cx="18302289" cy="1941620"/>
            <a:chOff x="0" y="0"/>
            <a:chExt cx="5419991" cy="511373"/>
          </a:xfrm>
          <a:solidFill>
            <a:srgbClr val="160B6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94310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 b="1" u="sng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https://stamp.kosa.or.kr</a:t>
            </a:r>
            <a:r>
              <a:rPr 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스탬프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에 접속한 후 회원가입 버튼을 클릭합니다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3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9" y="2834988"/>
            <a:ext cx="18302285" cy="7452011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1658600" y="8039100"/>
            <a:ext cx="9906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2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924300"/>
            <a:ext cx="18287999" cy="1941620"/>
            <a:chOff x="0" y="0"/>
            <a:chExt cx="5419991" cy="5113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9990" cy="511373"/>
            </a:xfrm>
            <a:custGeom>
              <a:avLst/>
              <a:gdLst/>
              <a:ahLst/>
              <a:cxnLst/>
              <a:rect l="l" t="t" r="r" b="b"/>
              <a:pathLst>
                <a:path w="5419990" h="511373">
                  <a:moveTo>
                    <a:pt x="0" y="0"/>
                  </a:moveTo>
                  <a:lnTo>
                    <a:pt x="5419990" y="0"/>
                  </a:lnTo>
                  <a:lnTo>
                    <a:pt x="5419990" y="511373"/>
                  </a:lnTo>
                  <a:lnTo>
                    <a:pt x="0" y="511373"/>
                  </a:lnTo>
                  <a:close/>
                </a:path>
              </a:pathLst>
            </a:custGeom>
            <a:solidFill>
              <a:srgbClr val="160B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19991" cy="558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29"/>
          <p:cNvSpPr txBox="1"/>
          <p:nvPr/>
        </p:nvSpPr>
        <p:spPr>
          <a:xfrm>
            <a:off x="3756618" y="4337265"/>
            <a:ext cx="1138938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회원정보 관리 매뉴얼</a:t>
            </a:r>
            <a:endParaRPr lang="en-US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770" y="9406151"/>
            <a:ext cx="3271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54" y="2946186"/>
            <a:ext cx="16534800" cy="7226513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회원정보 관리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회원</a:t>
                </a:r>
                <a:r>
                  <a:rPr lang="en-US" altLang="ko-KR" sz="2000" dirty="0"/>
                  <a:t>·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회사정보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관리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내 정보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3" y="2181549"/>
            <a:ext cx="115824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담당자명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연락처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비밀번호 변경이 가능합니다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3955254" y="6673832"/>
            <a:ext cx="3276600" cy="8255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3955254" y="8360433"/>
            <a:ext cx="3276600" cy="7454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0317654" y="5143500"/>
            <a:ext cx="7086600" cy="3886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057156" y="5326957"/>
            <a:ext cx="2371844" cy="5023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563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54" y="2923838"/>
            <a:ext cx="16200000" cy="7256482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회원정보 관리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회원</a:t>
                </a:r>
                <a:r>
                  <a:rPr lang="en-US" altLang="ko-KR" sz="2000" dirty="0"/>
                  <a:t>·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회사정보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 관리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회사 정보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30" name="TextBox 35"/>
          <p:cNvSpPr txBox="1"/>
          <p:nvPr/>
        </p:nvSpPr>
        <p:spPr>
          <a:xfrm>
            <a:off x="4003812" y="2181549"/>
            <a:ext cx="14284185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 회원사의 관리자가 회사 정보를 변경할 수 있는 화면입니다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(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회사명 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185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사업자번호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 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대표자 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185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주소 변경은 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[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 정보 변경 요청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]</a:t>
            </a:r>
            <a:r>
              <a:rPr lang="ko-KR" altLang="en-US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으로 협회에 요청해주시길 바랍니다</a:t>
            </a:r>
            <a:r>
              <a:rPr lang="en-US" altLang="ko-KR" sz="185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)</a:t>
            </a:r>
            <a:endParaRPr lang="en-US" altLang="ko-KR" sz="185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143000" y="5479357"/>
            <a:ext cx="2371844" cy="5023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5163800" y="6210300"/>
            <a:ext cx="1752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5916156" y="4337710"/>
            <a:ext cx="1000244" cy="5252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71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54" y="2939884"/>
            <a:ext cx="16200000" cy="7156616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회원정보 관리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4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회원</a:t>
                </a:r>
                <a:r>
                  <a:rPr lang="en-US" altLang="ko-KR" sz="2000" dirty="0"/>
                  <a:t>·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회사정보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 관리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err="1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품목마스터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1963400" y="6743700"/>
            <a:ext cx="4800600" cy="10927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5849600" y="9182100"/>
            <a:ext cx="1056563" cy="60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35"/>
          <p:cNvSpPr txBox="1"/>
          <p:nvPr/>
        </p:nvSpPr>
        <p:spPr>
          <a:xfrm>
            <a:off x="4003811" y="2149892"/>
            <a:ext cx="11582400" cy="501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수입신청서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품목 목록 중 자주 사용하는 품목명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en-US" altLang="ko-KR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hs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코드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,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제조사</a:t>
            </a:r>
            <a:r>
              <a:rPr lang="en-US" altLang="ko-KR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저장 시 돋보기로 불러올 수 있게 </a:t>
            </a:r>
            <a:r>
              <a:rPr lang="ko-KR" altLang="en-US" sz="2000" b="1" dirty="0" err="1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저장가능한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화면입니다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165601" y="6012757"/>
            <a:ext cx="2371844" cy="5023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52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310" y="2936638"/>
            <a:ext cx="16200000" cy="7159862"/>
          </a:xfrm>
          <a:prstGeom prst="rect">
            <a:avLst/>
          </a:prstGeom>
        </p:spPr>
      </p:pic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5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9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6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7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8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93345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  <a:r>
              <a:rPr lang="en-US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회원정보 관리 매뉴얼</a:t>
            </a:r>
            <a:endParaRPr lang="en-US" altLang="ko-KR" sz="6180" b="1" dirty="0">
              <a:solidFill>
                <a:srgbClr val="FFFFFF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4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495249" y="1587402"/>
            <a:ext cx="14090964" cy="1148754"/>
            <a:chOff x="1495249" y="1587402"/>
            <a:chExt cx="14090964" cy="1148754"/>
          </a:xfrm>
        </p:grpSpPr>
        <p:grpSp>
          <p:nvGrpSpPr>
            <p:cNvPr id="9" name="그룹 8"/>
            <p:cNvGrpSpPr/>
            <p:nvPr/>
          </p:nvGrpSpPr>
          <p:grpSpPr>
            <a:xfrm>
              <a:off x="1495249" y="1587402"/>
              <a:ext cx="14090964" cy="589905"/>
              <a:chOff x="1495249" y="1614411"/>
              <a:chExt cx="14090964" cy="589905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메뉴명</a:t>
                </a:r>
                <a:r>
                  <a:rPr lang="en-US" altLang="ko-KR" b="1" dirty="0"/>
                  <a:t>/</a:t>
                </a:r>
                <a:r>
                  <a:rPr lang="ko-KR" altLang="en-US" b="1" dirty="0"/>
                  <a:t>위치</a:t>
                </a:r>
              </a:p>
            </p:txBody>
          </p:sp>
          <p:sp>
            <p:nvSpPr>
              <p:cNvPr id="15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수입승인 시스템</a:t>
                </a:r>
                <a:r>
                  <a:rPr lang="en-US" altLang="ko-KR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메인화면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&gt; 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회원</a:t>
                </a:r>
                <a:r>
                  <a:rPr lang="en-US" altLang="ko-KR" sz="2000" dirty="0"/>
                  <a:t>·</a:t>
                </a:r>
                <a:r>
                  <a:rPr lang="ko-KR" altLang="en-US" sz="2000" b="1" dirty="0" err="1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회사정보</a:t>
                </a:r>
                <a:r>
                  <a:rPr lang="ko-KR" altLang="en-US" sz="2000" b="1" dirty="0">
                    <a:solidFill>
                      <a:srgbClr val="160B60"/>
                    </a:solidFill>
                    <a:latin typeface="프리젠테이션 Bold" panose="020B0600000101010101" charset="-127"/>
                    <a:ea typeface="프리젠테이션 Bold" panose="020B0600000101010101" charset="-127"/>
                    <a:cs typeface="프리젠테이션 Bold"/>
                    <a:sym typeface="프리젠테이션 Bold"/>
                  </a:rPr>
                  <a:t> 관리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 </a:t>
                </a:r>
                <a:r>
                  <a:rPr lang="en-US" altLang="ko-KR" sz="2000" b="1" dirty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&gt; </a:t>
                </a:r>
                <a:r>
                  <a:rPr lang="ko-KR" altLang="en-US" sz="2000" b="1" dirty="0" smtClean="0">
                    <a:solidFill>
                      <a:srgbClr val="160B60"/>
                    </a:solidFill>
                    <a:latin typeface="프리젠테이션 Bold"/>
                    <a:ea typeface="프리젠테이션 Bold"/>
                    <a:cs typeface="프리젠테이션 Bold"/>
                    <a:sym typeface="프리젠테이션 Bold"/>
                  </a:rPr>
                  <a:t>보세장치장부호 관리</a:t>
                </a:r>
                <a:endParaRPr lang="en-US" altLang="ko-KR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1495249" y="2146251"/>
              <a:ext cx="14090964" cy="589905"/>
              <a:chOff x="1495249" y="1614411"/>
              <a:chExt cx="14090964" cy="589905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1495249" y="1716060"/>
                <a:ext cx="2252199" cy="457200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이용방법</a:t>
                </a:r>
              </a:p>
            </p:txBody>
          </p:sp>
          <p:sp>
            <p:nvSpPr>
              <p:cNvPr id="22" name="TextBox 35"/>
              <p:cNvSpPr txBox="1"/>
              <p:nvPr/>
            </p:nvSpPr>
            <p:spPr>
              <a:xfrm>
                <a:off x="4003813" y="1614411"/>
                <a:ext cx="11582400" cy="5899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4620"/>
                  </a:lnSpc>
                  <a:spcBef>
                    <a:spcPct val="0"/>
                  </a:spcBef>
                </a:pPr>
                <a:endParaRPr lang="en-US" sz="2000" b="1" dirty="0">
                  <a:solidFill>
                    <a:srgbClr val="160B60"/>
                  </a:solidFill>
                  <a:latin typeface="프리젠테이션 Bold"/>
                  <a:ea typeface="프리젠테이션 Bold"/>
                  <a:cs typeface="프리젠테이션 Bold"/>
                  <a:sym typeface="프리젠테이션 Bold"/>
                </a:endParaRPr>
              </a:p>
            </p:txBody>
          </p:sp>
        </p:grpSp>
      </p:grpSp>
      <p:sp>
        <p:nvSpPr>
          <p:cNvPr id="24" name="TextBox 35"/>
          <p:cNvSpPr txBox="1"/>
          <p:nvPr/>
        </p:nvSpPr>
        <p:spPr>
          <a:xfrm>
            <a:off x="4003812" y="2095502"/>
            <a:ext cx="14665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altLang="ko-KR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</a:p>
        </p:txBody>
      </p:sp>
      <p:sp>
        <p:nvSpPr>
          <p:cNvPr id="42" name="TextBox 35"/>
          <p:cNvSpPr txBox="1"/>
          <p:nvPr/>
        </p:nvSpPr>
        <p:spPr>
          <a:xfrm>
            <a:off x="4003811" y="2111021"/>
            <a:ext cx="115824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보세구역 및 장치장부호를 사전등록하여 </a:t>
            </a:r>
            <a:r>
              <a:rPr lang="ko-KR" altLang="en-US" sz="20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보세수입</a:t>
            </a:r>
            <a:r>
              <a:rPr lang="ko-KR" altLang="en-US" sz="20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신청 </a:t>
            </a:r>
            <a:r>
              <a:rPr lang="ko-KR" altLang="en-US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작성 시 불러오는 기능으로 사용합니다</a:t>
            </a:r>
            <a:r>
              <a:rPr lang="en-US" altLang="ko-KR" sz="20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 </a:t>
            </a:r>
            <a:endParaRPr lang="en-US" altLang="ko-KR" sz="20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524000" y="6667500"/>
            <a:ext cx="2314751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268200" y="5295900"/>
            <a:ext cx="5029200" cy="464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5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6732074" y="2552785"/>
            <a:ext cx="4519052" cy="7636878"/>
            <a:chOff x="6904939" y="2565754"/>
            <a:chExt cx="4519052" cy="7636878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05991" y="6972300"/>
              <a:ext cx="4518000" cy="3230332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04939" y="2565754"/>
              <a:ext cx="4519052" cy="4482746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36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0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1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7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38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39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86690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3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업체명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사업자등록번호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 확인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약관동의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이메일</a:t>
            </a:r>
            <a:r>
              <a:rPr lang="en-US" altLang="ko-KR" sz="33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(=ID) </a:t>
            </a:r>
            <a:r>
              <a:rPr lang="ko-KR" altLang="en-US" sz="33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기입 후 메일 인증 링크 발송 버튼을 누릅니다</a:t>
            </a:r>
            <a:r>
              <a:rPr lang="en-US" altLang="ko-KR" sz="33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3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9" y="2828684"/>
            <a:ext cx="6491289" cy="745831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6200" y="2828684"/>
            <a:ext cx="6683392" cy="7458316"/>
          </a:xfrm>
          <a:prstGeom prst="rect">
            <a:avLst/>
          </a:prstGeom>
        </p:spPr>
      </p:pic>
      <p:sp>
        <p:nvSpPr>
          <p:cNvPr id="12" name="오른쪽 화살표 11"/>
          <p:cNvSpPr/>
          <p:nvPr/>
        </p:nvSpPr>
        <p:spPr>
          <a:xfrm>
            <a:off x="6134100" y="5799815"/>
            <a:ext cx="685800" cy="53340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오른쪽 화살표 26"/>
          <p:cNvSpPr/>
          <p:nvPr/>
        </p:nvSpPr>
        <p:spPr>
          <a:xfrm>
            <a:off x="11163300" y="5799815"/>
            <a:ext cx="685800" cy="53340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639801" y="8115300"/>
            <a:ext cx="411480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104900" y="5219700"/>
            <a:ext cx="411480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09662" y="6692631"/>
            <a:ext cx="411480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6967537" y="3974502"/>
            <a:ext cx="3929063" cy="6355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8077200" y="9563100"/>
            <a:ext cx="30861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2692063" y="7302231"/>
            <a:ext cx="5062538" cy="5844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8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1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5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26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2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23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24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84404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3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메일로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송부된 링크를 클릭합니다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3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24370"/>
            <a:ext cx="18287997" cy="7462630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623688" y="7429500"/>
            <a:ext cx="4329311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34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845452"/>
            <a:ext cx="17205960" cy="7428874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4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8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30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5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26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27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77546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8767134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3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담당자정보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)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이메일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(=ID) 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이름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비밀번호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비밀번호 확인 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 연락처를 입력합니다</a:t>
            </a:r>
            <a:r>
              <a:rPr lang="en-US" altLang="ko-KR" sz="33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3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99574" y="9044200"/>
            <a:ext cx="6238513" cy="9324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9184502" y="5029200"/>
            <a:ext cx="6436497" cy="723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184502" y="6002244"/>
            <a:ext cx="6436497" cy="8176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599574" y="6002244"/>
            <a:ext cx="6238513" cy="8176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42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70090"/>
            <a:ext cx="17204400" cy="7416910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-14289" y="-365169"/>
            <a:ext cx="18302289" cy="3200158"/>
            <a:chOff x="-14289" y="-365169"/>
            <a:chExt cx="18302289" cy="3200158"/>
          </a:xfrm>
        </p:grpSpPr>
        <p:grpSp>
          <p:nvGrpSpPr>
            <p:cNvPr id="22" name="Group 5"/>
            <p:cNvGrpSpPr/>
            <p:nvPr/>
          </p:nvGrpSpPr>
          <p:grpSpPr>
            <a:xfrm>
              <a:off x="-14289" y="1326622"/>
              <a:ext cx="18302289" cy="1508367"/>
              <a:chOff x="0" y="0"/>
              <a:chExt cx="4602304" cy="51455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6" name="Freeform 6"/>
              <p:cNvSpPr/>
              <p:nvPr/>
            </p:nvSpPr>
            <p:spPr>
              <a:xfrm>
                <a:off x="0" y="0"/>
                <a:ext cx="4602304" cy="514550"/>
              </a:xfrm>
              <a:custGeom>
                <a:avLst/>
                <a:gdLst/>
                <a:ahLst/>
                <a:cxnLst/>
                <a:rect l="l" t="t" r="r" b="b"/>
                <a:pathLst>
                  <a:path w="4602304" h="514550">
                    <a:moveTo>
                      <a:pt x="0" y="0"/>
                    </a:moveTo>
                    <a:lnTo>
                      <a:pt x="4602304" y="0"/>
                    </a:lnTo>
                    <a:lnTo>
                      <a:pt x="4602304" y="514550"/>
                    </a:lnTo>
                    <a:lnTo>
                      <a:pt x="0" y="514550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27" name="TextBox 7"/>
              <p:cNvSpPr txBox="1"/>
              <p:nvPr/>
            </p:nvSpPr>
            <p:spPr>
              <a:xfrm>
                <a:off x="0" y="-47625"/>
                <a:ext cx="4602304" cy="562175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3" name="Group 2"/>
            <p:cNvGrpSpPr/>
            <p:nvPr/>
          </p:nvGrpSpPr>
          <p:grpSpPr>
            <a:xfrm>
              <a:off x="-14289" y="-365169"/>
              <a:ext cx="18302289" cy="1941620"/>
              <a:chOff x="0" y="0"/>
              <a:chExt cx="5419991" cy="511373"/>
            </a:xfrm>
          </p:grpSpPr>
          <p:sp>
            <p:nvSpPr>
              <p:cNvPr id="24" name="Freeform 3"/>
              <p:cNvSpPr/>
              <p:nvPr/>
            </p:nvSpPr>
            <p:spPr>
              <a:xfrm>
                <a:off x="0" y="0"/>
                <a:ext cx="5419990" cy="511373"/>
              </a:xfrm>
              <a:custGeom>
                <a:avLst/>
                <a:gdLst/>
                <a:ahLst/>
                <a:cxnLst/>
                <a:rect l="l" t="t" r="r" b="b"/>
                <a:pathLst>
                  <a:path w="5419990" h="511373">
                    <a:moveTo>
                      <a:pt x="0" y="0"/>
                    </a:moveTo>
                    <a:lnTo>
                      <a:pt x="5419990" y="0"/>
                    </a:lnTo>
                    <a:lnTo>
                      <a:pt x="5419990" y="511373"/>
                    </a:lnTo>
                    <a:lnTo>
                      <a:pt x="0" y="511373"/>
                    </a:lnTo>
                    <a:close/>
                  </a:path>
                </a:pathLst>
              </a:custGeom>
              <a:solidFill>
                <a:srgbClr val="160B60"/>
              </a:solidFill>
            </p:spPr>
          </p:sp>
          <p:sp>
            <p:nvSpPr>
              <p:cNvPr id="25" name="TextBox 4"/>
              <p:cNvSpPr txBox="1"/>
              <p:nvPr/>
            </p:nvSpPr>
            <p:spPr>
              <a:xfrm>
                <a:off x="0" y="-47625"/>
                <a:ext cx="5419991" cy="5589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57200" y="1771101"/>
            <a:ext cx="781684" cy="78168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41C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" y="91774"/>
            <a:ext cx="1805940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52"/>
              </a:lnSpc>
              <a:spcBef>
                <a:spcPct val="0"/>
              </a:spcBef>
            </a:pPr>
            <a:r>
              <a:rPr lang="en-US" altLang="ko-KR" sz="6180" b="1" dirty="0" smtClean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1-2)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수입승인 시스템 가입 매뉴얼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(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관리자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ko-KR" altLang="en-US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및 </a:t>
            </a:r>
            <a:r>
              <a:rPr lang="ko-KR" altLang="en-US" sz="6180" b="1" dirty="0" err="1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최초가입자</a:t>
            </a:r>
            <a:r>
              <a:rPr lang="en-US" altLang="ko-KR" sz="6180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689" y="1865377"/>
            <a:ext cx="44870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>
                <a:solidFill>
                  <a:srgbClr val="FFFFFF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1601" y="1852350"/>
            <a:ext cx="1665399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회사정보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1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)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사업자 등록번호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200" b="1" dirty="0" err="1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대표연락처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 </a:t>
            </a:r>
            <a:r>
              <a:rPr lang="en-US" altLang="ko-KR" sz="32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회사명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[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국문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영문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] &gt;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대표자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[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국문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/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영문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] &gt; </a:t>
            </a:r>
            <a:r>
              <a:rPr lang="ko-KR" altLang="en-US" sz="3200" b="1" dirty="0" smtClean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업태 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&gt; </a:t>
            </a:r>
            <a:r>
              <a:rPr lang="ko-KR" altLang="en-US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종목을 입력합니다</a:t>
            </a:r>
            <a:r>
              <a:rPr lang="en-US" altLang="ko-KR" sz="3200" b="1" dirty="0">
                <a:solidFill>
                  <a:srgbClr val="160B60"/>
                </a:solidFill>
                <a:latin typeface="프리젠테이션 Bold"/>
                <a:ea typeface="프리젠테이션 Bold"/>
                <a:cs typeface="프리젠테이션 Bold"/>
                <a:sym typeface="프리젠테이션 Bold"/>
              </a:rPr>
              <a:t>.</a:t>
            </a:r>
            <a:endParaRPr lang="en-US" sz="3200" b="1" dirty="0">
              <a:solidFill>
                <a:srgbClr val="160B60"/>
              </a:solidFill>
              <a:latin typeface="프리젠테이션 Bold"/>
              <a:ea typeface="프리젠테이션 Bold"/>
              <a:cs typeface="프리젠테이션 Bold"/>
              <a:sym typeface="프리젠테이션 Bold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512081" y="5372100"/>
            <a:ext cx="6641319" cy="457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9059400" y="3771900"/>
            <a:ext cx="6790200" cy="6172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6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E02AAF1C88DEC4398ACB03C0BA85877" ma:contentTypeVersion="13" ma:contentTypeDescription="새 문서를 만듭니다." ma:contentTypeScope="" ma:versionID="56a184f8736e9ba6a43bfa2d399a303b">
  <xsd:schema xmlns:xsd="http://www.w3.org/2001/XMLSchema" xmlns:xs="http://www.w3.org/2001/XMLSchema" xmlns:p="http://schemas.microsoft.com/office/2006/metadata/properties" xmlns:ns2="a091d76e-1b06-4776-8c04-f6b1fd6f0842" xmlns:ns3="10e0735e-9dc2-461b-bbc3-181ffead4334" targetNamespace="http://schemas.microsoft.com/office/2006/metadata/properties" ma:root="true" ma:fieldsID="190402ef2067b2838abb6cca9eec9759" ns2:_="" ns3:_="">
    <xsd:import namespace="a091d76e-1b06-4776-8c04-f6b1fd6f0842"/>
    <xsd:import namespace="10e0735e-9dc2-461b-bbc3-181ffead43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1d76e-1b06-4776-8c04-f6b1fd6f08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83c80d63-5a52-40a7-96ca-a4c1003ac0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0735e-9dc2-461b-bbc3-181ffead43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e557ba2-47b5-48d3-b21f-27f653a41d4c}" ma:internalName="TaxCatchAll" ma:showField="CatchAllData" ma:web="10e0735e-9dc2-461b-bbc3-181ffead43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e0735e-9dc2-461b-bbc3-181ffead4334" xsi:nil="true"/>
    <lcf76f155ced4ddcb4097134ff3c332f xmlns="a091d76e-1b06-4776-8c04-f6b1fd6f084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00D945C-3C80-4561-BCD7-E75E36665C55}"/>
</file>

<file path=customXml/itemProps2.xml><?xml version="1.0" encoding="utf-8"?>
<ds:datastoreItem xmlns:ds="http://schemas.openxmlformats.org/officeDocument/2006/customXml" ds:itemID="{94FAF05A-CC33-4364-9815-B3A7E69B3963}"/>
</file>

<file path=customXml/itemProps3.xml><?xml version="1.0" encoding="utf-8"?>
<ds:datastoreItem xmlns:ds="http://schemas.openxmlformats.org/officeDocument/2006/customXml" ds:itemID="{21121EA3-D027-42DF-89A0-7E7DF7CD3019}"/>
</file>

<file path=docProps/app.xml><?xml version="1.0" encoding="utf-8"?>
<Properties xmlns="http://schemas.openxmlformats.org/officeDocument/2006/extended-properties" xmlns:vt="http://schemas.openxmlformats.org/officeDocument/2006/docPropsVTypes">
  <TotalTime>5266</TotalTime>
  <Words>2434</Words>
  <Application>Microsoft Office PowerPoint</Application>
  <PresentationFormat>사용자 지정</PresentationFormat>
  <Paragraphs>404</Paragraphs>
  <Slides>54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54</vt:i4>
      </vt:variant>
    </vt:vector>
  </HeadingPairs>
  <TitlesOfParts>
    <vt:vector size="60" baseType="lpstr">
      <vt:lpstr>맑은 고딕</vt:lpstr>
      <vt:lpstr>Arial</vt:lpstr>
      <vt:lpstr>프리젠테이션 Bold</vt:lpstr>
      <vt:lpstr>Calibri</vt:lpstr>
      <vt:lpstr>Office Theme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파란색과 보라색 모던 업무 매뉴얼 프레젠테이션</dc:title>
  <dc:creator>KOSA</dc:creator>
  <cp:lastModifiedBy>KOSA</cp:lastModifiedBy>
  <cp:revision>181</cp:revision>
  <dcterms:created xsi:type="dcterms:W3CDTF">2006-08-16T00:00:00Z</dcterms:created>
  <dcterms:modified xsi:type="dcterms:W3CDTF">2026-07-03T00:28:44Z</dcterms:modified>
  <dc:identifier>DAHLAq_DL9M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0x010100BE02AAF1C88DEC4398ACB03C0BA85877</vt:lpwstr>
  </property>
</Properties>
</file>